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1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1pPr>
    <a:lvl2pPr marL="0" marR="0" indent="3429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1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2pPr>
    <a:lvl3pPr marL="0" marR="0" indent="6858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1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3pPr>
    <a:lvl4pPr marL="0" marR="0" indent="10287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1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4pPr>
    <a:lvl5pPr marL="0" marR="0" indent="13716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1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5pPr>
    <a:lvl6pPr marL="0" marR="0" indent="17145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1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6pPr>
    <a:lvl7pPr marL="0" marR="0" indent="20574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1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7pPr>
    <a:lvl8pPr marL="0" marR="0" indent="24003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1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8pPr>
    <a:lvl9pPr marL="0" marR="0" indent="27432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1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Iowan Old Style"/>
          <a:ea typeface="Iowan Old Style"/>
          <a:cs typeface="Iowan Old Styl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BCBCB">
              <a:alpha val="25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36000"/>
            </a:srgbClr>
          </a:solidFill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solidFill>
                <a:srgbClr val="EBEBE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-522454"/>
              <a:satOff val="1153"/>
              <a:lumOff val="13444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Iowan Old Style"/>
          <a:ea typeface="Iowan Old Style"/>
          <a:cs typeface="Iowan Old Style"/>
        </a:font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508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Iowan Old Style"/>
          <a:ea typeface="Iowan Old Style"/>
          <a:cs typeface="Iowan Old Styl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solidFill>
                <a:srgbClr val="FFFDEF"/>
              </a:solidFill>
              <a:prstDash val="solid"/>
              <a:miter lim="400000"/>
            </a:ln>
          </a:left>
          <a:right>
            <a:ln w="12700" cap="flat">
              <a:solidFill>
                <a:srgbClr val="FFFDEF"/>
              </a:solidFill>
              <a:prstDash val="solid"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Iowan Old Style"/>
          <a:ea typeface="Iowan Old Style"/>
          <a:cs typeface="Iowan Old Styl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BCBCB">
              <a:alpha val="36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Iowan Old Style"/>
          <a:ea typeface="Iowan Old Style"/>
          <a:cs typeface="Iowan Old Styl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wholeTbl>
    <a:band2H>
      <a:tcTxStyle b="def" i="def"/>
      <a:tcStyle>
        <a:tcBdr/>
        <a:fill>
          <a:solidFill>
            <a:srgbClr val="AEAEAE">
              <a:alpha val="25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797B80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Iowan Old Style"/>
          <a:ea typeface="Iowan Old Style"/>
          <a:cs typeface="Iowan Old Styl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C5C5C"/>
              </a:solidFill>
              <a:prstDash val="solid"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/Relationships>

</file>

<file path=ppt/media/image1.jpeg>
</file>

<file path=ppt/media/image1.png>
</file>

<file path=ppt/media/image1.t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6" name="Shape 12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Line"/>
          <p:cNvSpPr/>
          <p:nvPr>
            <p:ph type="body" sz="quarter" idx="13"/>
          </p:nvPr>
        </p:nvSpPr>
        <p:spPr>
          <a:xfrm>
            <a:off x="1016000" y="7874000"/>
            <a:ext cx="22351997" cy="6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2" name="Title Text"/>
          <p:cNvSpPr txBox="1"/>
          <p:nvPr>
            <p:ph type="title"/>
          </p:nvPr>
        </p:nvSpPr>
        <p:spPr>
          <a:xfrm>
            <a:off x="1016000" y="1016000"/>
            <a:ext cx="22352000" cy="7073900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80000"/>
              </a:lnSpc>
              <a:spcBef>
                <a:spcPts val="0"/>
              </a:spcBef>
              <a:defRPr sz="17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3" name="Body Level One…"/>
          <p:cNvSpPr txBox="1"/>
          <p:nvPr>
            <p:ph type="body" sz="half" idx="1"/>
          </p:nvPr>
        </p:nvSpPr>
        <p:spPr>
          <a:xfrm>
            <a:off x="1016000" y="7975600"/>
            <a:ext cx="22352000" cy="459740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1pPr>
            <a:lvl2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2pPr>
            <a:lvl3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3pPr>
            <a:lvl4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4pPr>
            <a:lvl5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22944467" y="12922250"/>
            <a:ext cx="419089" cy="4699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“"/>
          <p:cNvSpPr txBox="1"/>
          <p:nvPr/>
        </p:nvSpPr>
        <p:spPr>
          <a:xfrm>
            <a:off x="965200" y="1041400"/>
            <a:ext cx="3130550" cy="5956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584200">
              <a:lnSpc>
                <a:spcPct val="80000"/>
              </a:lnSpc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1" i="0" spc="0" sz="40000">
                <a:solidFill>
                  <a:srgbClr val="E4E4E4"/>
                </a:solidFill>
                <a:latin typeface="Baskerville"/>
                <a:ea typeface="Baskerville"/>
                <a:cs typeface="Baskerville"/>
                <a:sym typeface="Baskerville"/>
              </a:defRPr>
            </a:lvl1pPr>
          </a:lstStyle>
          <a:p>
            <a:pPr/>
            <a:r>
              <a:t>“</a:t>
            </a:r>
          </a:p>
        </p:txBody>
      </p:sp>
      <p:sp>
        <p:nvSpPr>
          <p:cNvPr id="102" name="Type a quote here."/>
          <p:cNvSpPr txBox="1"/>
          <p:nvPr>
            <p:ph type="body" sz="quarter" idx="13"/>
          </p:nvPr>
        </p:nvSpPr>
        <p:spPr>
          <a:xfrm>
            <a:off x="3632200" y="5442942"/>
            <a:ext cx="19735800" cy="13208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2300"/>
              </a:spcBef>
              <a:buSzTx/>
              <a:buFontTx/>
              <a:buNone/>
              <a:defRPr sz="7000">
                <a:solidFill>
                  <a:srgbClr val="747676"/>
                </a:solidFill>
              </a:defRPr>
            </a:lvl1pPr>
          </a:lstStyle>
          <a:p>
            <a:pPr/>
            <a:r>
              <a:t>Type a quote here.</a:t>
            </a:r>
          </a:p>
        </p:txBody>
      </p:sp>
      <p:sp>
        <p:nvSpPr>
          <p:cNvPr id="103" name="-Johnny Appleseed"/>
          <p:cNvSpPr txBox="1"/>
          <p:nvPr>
            <p:ph type="body" sz="quarter" idx="14"/>
          </p:nvPr>
        </p:nvSpPr>
        <p:spPr>
          <a:xfrm>
            <a:off x="3632200" y="10756900"/>
            <a:ext cx="19735800" cy="1320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70000"/>
              </a:lnSpc>
              <a:spcBef>
                <a:spcPts val="2300"/>
              </a:spcBef>
              <a:buSzTx/>
              <a:buFontTx/>
              <a:buNone/>
              <a:defRPr i="1" sz="7000">
                <a:solidFill>
                  <a:srgbClr val="6B6D6D"/>
                </a:solidFill>
              </a:defRPr>
            </a:lvl1pPr>
          </a:lstStyle>
          <a:p>
            <a:pPr/>
            <a:r>
              <a:t>-Johnny Appleseed</a:t>
            </a:r>
          </a:p>
        </p:txBody>
      </p:sp>
      <p:sp>
        <p:nvSpPr>
          <p:cNvPr id="10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118295074_2675x2907.jpeg"/>
          <p:cNvSpPr/>
          <p:nvPr>
            <p:ph type="pic" idx="13"/>
          </p:nvPr>
        </p:nvSpPr>
        <p:spPr>
          <a:xfrm>
            <a:off x="-127000" y="-2540000"/>
            <a:ext cx="24637999" cy="2676815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118295074_2675x2907.jpeg"/>
          <p:cNvSpPr/>
          <p:nvPr>
            <p:ph type="pic" idx="13"/>
          </p:nvPr>
        </p:nvSpPr>
        <p:spPr>
          <a:xfrm>
            <a:off x="-38100" y="-4394200"/>
            <a:ext cx="24460199" cy="2657498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Rectangle"/>
          <p:cNvSpPr/>
          <p:nvPr>
            <p:ph type="body" sz="half" idx="14"/>
          </p:nvPr>
        </p:nvSpPr>
        <p:spPr>
          <a:xfrm>
            <a:off x="0" y="7620000"/>
            <a:ext cx="24384000" cy="5080000"/>
          </a:xfrm>
          <a:prstGeom prst="rect">
            <a:avLst/>
          </a:prstGeom>
          <a:solidFill>
            <a:srgbClr val="FFFFFF"/>
          </a:solidFill>
        </p:spPr>
        <p:txBody>
          <a:bodyPr anchor="ctr">
            <a:noAutofit/>
          </a:bodyPr>
          <a:lstStyle/>
          <a:p>
            <a:pPr marL="0" indent="0" algn="ctr">
              <a:spcBef>
                <a:spcPts val="0"/>
              </a:spcBef>
              <a:buSzTx/>
              <a:buFontTx/>
              <a:buNone/>
              <a:defRPr sz="3500">
                <a:latin typeface="DIN Alternate"/>
                <a:ea typeface="DIN Alternate"/>
                <a:cs typeface="DIN Alternate"/>
                <a:sym typeface="DIN Alternate"/>
              </a:defRPr>
            </a:pPr>
          </a:p>
        </p:txBody>
      </p:sp>
      <p:sp>
        <p:nvSpPr>
          <p:cNvPr id="23" name="Line"/>
          <p:cNvSpPr/>
          <p:nvPr>
            <p:ph type="body" sz="quarter" idx="15"/>
          </p:nvPr>
        </p:nvSpPr>
        <p:spPr>
          <a:xfrm>
            <a:off x="1016000" y="10718800"/>
            <a:ext cx="22352002" cy="6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4" name="Title Text"/>
          <p:cNvSpPr txBox="1"/>
          <p:nvPr>
            <p:ph type="title"/>
          </p:nvPr>
        </p:nvSpPr>
        <p:spPr>
          <a:xfrm>
            <a:off x="1016000" y="7823200"/>
            <a:ext cx="22352000" cy="31115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7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5" name="Body Level One…"/>
          <p:cNvSpPr txBox="1"/>
          <p:nvPr>
            <p:ph type="body" sz="quarter" idx="1"/>
          </p:nvPr>
        </p:nvSpPr>
        <p:spPr>
          <a:xfrm>
            <a:off x="1016000" y="10795000"/>
            <a:ext cx="22352000" cy="17272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1pPr>
            <a:lvl2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2pPr>
            <a:lvl3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3pPr>
            <a:lvl4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4pPr>
            <a:lvl5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Text"/>
          <p:cNvSpPr txBox="1"/>
          <p:nvPr>
            <p:ph type="title"/>
          </p:nvPr>
        </p:nvSpPr>
        <p:spPr>
          <a:xfrm>
            <a:off x="1016000" y="1016000"/>
            <a:ext cx="22352000" cy="7073900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80000"/>
              </a:lnSpc>
              <a:spcBef>
                <a:spcPts val="0"/>
              </a:spcBef>
              <a:defRPr sz="17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4" name="Slide Number"/>
          <p:cNvSpPr txBox="1"/>
          <p:nvPr>
            <p:ph type="sldNum" sz="quarter" idx="2"/>
          </p:nvPr>
        </p:nvSpPr>
        <p:spPr>
          <a:xfrm>
            <a:off x="22948899" y="12922250"/>
            <a:ext cx="419089" cy="4699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Line"/>
          <p:cNvSpPr/>
          <p:nvPr>
            <p:ph type="body" sz="quarter" idx="13"/>
          </p:nvPr>
        </p:nvSpPr>
        <p:spPr>
          <a:xfrm>
            <a:off x="1016000" y="10718800"/>
            <a:ext cx="120904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2" name="182429520_1646x1646.jpeg"/>
          <p:cNvSpPr/>
          <p:nvPr>
            <p:ph type="pic" idx="14"/>
          </p:nvPr>
        </p:nvSpPr>
        <p:spPr>
          <a:xfrm>
            <a:off x="12306300" y="-114300"/>
            <a:ext cx="13931900" cy="13931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3" name="Title Text"/>
          <p:cNvSpPr txBox="1"/>
          <p:nvPr>
            <p:ph type="title"/>
          </p:nvPr>
        </p:nvSpPr>
        <p:spPr>
          <a:xfrm>
            <a:off x="1016000" y="1155700"/>
            <a:ext cx="12090400" cy="97790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7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4" name="Body Level One…"/>
          <p:cNvSpPr txBox="1"/>
          <p:nvPr>
            <p:ph type="body" sz="quarter" idx="1"/>
          </p:nvPr>
        </p:nvSpPr>
        <p:spPr>
          <a:xfrm>
            <a:off x="1016000" y="10795000"/>
            <a:ext cx="12090400" cy="19050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1pPr>
            <a:lvl2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2pPr>
            <a:lvl3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3pPr>
            <a:lvl4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4pPr>
            <a:lvl5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Line"/>
          <p:cNvSpPr/>
          <p:nvPr>
            <p:ph type="body" sz="quarter" idx="13"/>
          </p:nvPr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Line"/>
          <p:cNvSpPr/>
          <p:nvPr>
            <p:ph type="body" sz="quarter" idx="13"/>
          </p:nvPr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6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3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Line"/>
          <p:cNvSpPr/>
          <p:nvPr>
            <p:ph type="body" sz="quarter" idx="13"/>
          </p:nvPr>
        </p:nvSpPr>
        <p:spPr>
          <a:xfrm>
            <a:off x="13208000" y="2222500"/>
            <a:ext cx="101600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72" name="118295074_2675x2907.jpeg"/>
          <p:cNvSpPr/>
          <p:nvPr>
            <p:ph type="pic" idx="14"/>
          </p:nvPr>
        </p:nvSpPr>
        <p:spPr>
          <a:xfrm>
            <a:off x="-381000" y="-114300"/>
            <a:ext cx="13931900" cy="1513643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3" name="Title Text"/>
          <p:cNvSpPr txBox="1"/>
          <p:nvPr>
            <p:ph type="title"/>
          </p:nvPr>
        </p:nvSpPr>
        <p:spPr>
          <a:xfrm>
            <a:off x="13208000" y="1016000"/>
            <a:ext cx="10160000" cy="1016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4" name="Body Level One…"/>
          <p:cNvSpPr txBox="1"/>
          <p:nvPr>
            <p:ph type="body" sz="half" idx="1"/>
          </p:nvPr>
        </p:nvSpPr>
        <p:spPr>
          <a:xfrm>
            <a:off x="13208000" y="2540000"/>
            <a:ext cx="10160000" cy="10160000"/>
          </a:xfrm>
          <a:prstGeom prst="rect">
            <a:avLst/>
          </a:prstGeom>
        </p:spPr>
        <p:txBody>
          <a:bodyPr/>
          <a:lstStyle>
            <a:lvl1pPr marL="571500" indent="-571500">
              <a:defRPr sz="4000"/>
            </a:lvl1pPr>
            <a:lvl2pPr marL="1143000" indent="-571500">
              <a:defRPr sz="4000"/>
            </a:lvl2pPr>
            <a:lvl3pPr marL="1714500" indent="-571500">
              <a:defRPr sz="4000"/>
            </a:lvl3pPr>
            <a:lvl4pPr marL="2286000" indent="-571500">
              <a:defRPr sz="4000"/>
            </a:lvl4pPr>
            <a:lvl5pPr marL="2857500" indent="-571500">
              <a:defRPr sz="4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118295074_2675x2907.jpeg"/>
          <p:cNvSpPr/>
          <p:nvPr>
            <p:ph type="pic" idx="13"/>
          </p:nvPr>
        </p:nvSpPr>
        <p:spPr>
          <a:xfrm>
            <a:off x="1016000" y="-1333500"/>
            <a:ext cx="13970000" cy="1517782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1" name="182741592_1098x949.jpeg"/>
          <p:cNvSpPr/>
          <p:nvPr>
            <p:ph type="pic" sz="half" idx="14"/>
          </p:nvPr>
        </p:nvSpPr>
        <p:spPr>
          <a:xfrm>
            <a:off x="15240000" y="-1130300"/>
            <a:ext cx="9296400" cy="803486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2" name="182429520_1646x1646.jpeg"/>
          <p:cNvSpPr/>
          <p:nvPr>
            <p:ph type="pic" sz="half" idx="15"/>
          </p:nvPr>
        </p:nvSpPr>
        <p:spPr>
          <a:xfrm>
            <a:off x="15240000" y="5778500"/>
            <a:ext cx="8382000" cy="8382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3" name="Body Level One…"/>
          <p:cNvSpPr txBox="1"/>
          <p:nvPr>
            <p:ph type="body" sz="quarter" idx="1"/>
          </p:nvPr>
        </p:nvSpPr>
        <p:spPr>
          <a:xfrm>
            <a:off x="1016000" y="11137900"/>
            <a:ext cx="22352000" cy="1905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0"/>
              </a:spcBef>
              <a:buSzTx/>
              <a:buFontTx/>
              <a:buNone/>
              <a:defRPr i="1" spc="39" sz="4000"/>
            </a:lvl1pPr>
            <a:lvl2pPr marL="0" indent="0">
              <a:spcBef>
                <a:spcPts val="2000"/>
              </a:spcBef>
              <a:buSzTx/>
              <a:buFontTx/>
              <a:buNone/>
              <a:defRPr i="1" spc="39" sz="4000"/>
            </a:lvl2pPr>
            <a:lvl3pPr marL="0" indent="0">
              <a:spcBef>
                <a:spcPts val="2000"/>
              </a:spcBef>
              <a:buSzTx/>
              <a:buFontTx/>
              <a:buNone/>
              <a:defRPr i="1" spc="39" sz="4000"/>
            </a:lvl3pPr>
            <a:lvl4pPr marL="0" indent="0">
              <a:spcBef>
                <a:spcPts val="2000"/>
              </a:spcBef>
              <a:buSzTx/>
              <a:buFontTx/>
              <a:buNone/>
              <a:defRPr i="1" spc="39" sz="4000"/>
            </a:lvl4pPr>
            <a:lvl5pPr marL="0" indent="0">
              <a:spcBef>
                <a:spcPts val="2000"/>
              </a:spcBef>
              <a:buSzTx/>
              <a:buFontTx/>
              <a:buNone/>
              <a:defRPr i="1" spc="39" sz="4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1016000" y="1016000"/>
            <a:ext cx="22352000" cy="101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1016000" y="2540000"/>
            <a:ext cx="22352000" cy="10160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22948899" y="12928600"/>
            <a:ext cx="419089" cy="46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spcBef>
                <a:spcPts val="0"/>
              </a:spcBef>
              <a:defRPr i="0" spc="0" sz="2500">
                <a:solidFill>
                  <a:srgbClr val="747676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1pPr>
      <a:lvl2pPr marL="0" marR="0" indent="3429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2pPr>
      <a:lvl3pPr marL="0" marR="0" indent="6858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3pPr>
      <a:lvl4pPr marL="0" marR="0" indent="10287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4pPr>
      <a:lvl5pPr marL="0" marR="0" indent="13716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5pPr>
      <a:lvl6pPr marL="0" marR="0" indent="17145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6pPr>
      <a:lvl7pPr marL="0" marR="0" indent="20574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7pPr>
      <a:lvl8pPr marL="0" marR="0" indent="24003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8pPr>
      <a:lvl9pPr marL="0" marR="0" indent="27432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1pPr>
      <a:lvl2pPr marL="1270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2pPr>
      <a:lvl3pPr marL="1905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3pPr>
      <a:lvl4pPr marL="2540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4pPr>
      <a:lvl5pPr marL="3175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5pPr>
      <a:lvl6pPr marL="3810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6pPr>
      <a:lvl7pPr marL="4445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7pPr>
      <a:lvl8pPr marL="5080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8pPr>
      <a:lvl9pPr marL="5715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9pPr>
    </p:bodyStyle>
    <p:otherStyle>
      <a:lvl1pPr marL="0" marR="0" indent="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.jpe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.jpe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tif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Image" descr="Image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155" t="16535" r="155" b="3185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129" name="Rectangle"/>
          <p:cNvSpPr/>
          <p:nvPr>
            <p:ph type="body" idx="14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FontTx/>
              <a:buNone/>
              <a:defRPr sz="3500">
                <a:latin typeface="DIN Alternate"/>
                <a:ea typeface="DIN Alternate"/>
                <a:cs typeface="DIN Alternate"/>
                <a:sym typeface="DIN Alternate"/>
              </a:defRPr>
            </a:pPr>
          </a:p>
        </p:txBody>
      </p:sp>
      <p:sp>
        <p:nvSpPr>
          <p:cNvPr id="130" name="Line"/>
          <p:cNvSpPr/>
          <p:nvPr>
            <p:ph type="body" idx="15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1" name="YELP A Review Analysi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YELP A Review Analysis</a:t>
            </a:r>
          </a:p>
        </p:txBody>
      </p:sp>
      <p:sp>
        <p:nvSpPr>
          <p:cNvPr id="132" name="Body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Line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81" name="HOW THE SENTIMENTS INTERACT WITH PRICE"/>
          <p:cNvSpPr txBox="1"/>
          <p:nvPr>
            <p:ph type="title"/>
          </p:nvPr>
        </p:nvSpPr>
        <p:spPr>
          <a:xfrm>
            <a:off x="1016000" y="889004"/>
            <a:ext cx="22352000" cy="1016001"/>
          </a:xfrm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>
                <a:solidFill>
                  <a:schemeClr val="accent5"/>
                </a:solidFill>
                <a:effectLst>
                  <a:outerShdw sx="100000" sy="100000" kx="0" ky="0" algn="b" rotWithShape="0" blurRad="12192" dist="12192" dir="16140000">
                    <a:srgbClr val="000000"/>
                  </a:outerShdw>
                </a:effectLst>
              </a:defRPr>
            </a:lvl1pPr>
          </a:lstStyle>
          <a:p>
            <a:pPr>
              <a:defRPr>
                <a:solidFill>
                  <a:srgbClr val="747676"/>
                </a:solidFill>
              </a:defRPr>
            </a:pPr>
            <a:r>
              <a:rPr>
                <a:solidFill>
                  <a:schemeClr val="accent5"/>
                </a:solidFill>
              </a:rPr>
              <a:t>HOW THE SENTIMENTS INTERACT WITH PRICE</a:t>
            </a:r>
          </a:p>
        </p:txBody>
      </p:sp>
      <p:pic>
        <p:nvPicPr>
          <p:cNvPr id="182" name="Screen Shot 2019-10-03 at 6.16.19 PM.png" descr="Screen Shot 2019-10-03 at 6.16.19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644245" y="2410099"/>
            <a:ext cx="7342193" cy="5134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3" name="Screen Shot 2019-10-03 at 6.16.26 PM.png" descr="Screen Shot 2019-10-03 at 6.16.26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644245" y="7695500"/>
            <a:ext cx="7342193" cy="5134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4" name="Screen Shot 2019-10-03 at 6.16.38 PM.png" descr="Screen Shot 2019-10-03 at 6.16.38 P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589592" y="2540000"/>
            <a:ext cx="7305871" cy="5109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5" name="Screen Shot 2019-10-03 at 6.16.50 PM.png" descr="Screen Shot 2019-10-03 at 6.16.50 PM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475680" y="7891246"/>
            <a:ext cx="7305871" cy="5109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Image" descr="Image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515" t="9488" r="515" b="39271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188" name="Let’s find the bad ratings"/>
          <p:cNvSpPr txBox="1"/>
          <p:nvPr/>
        </p:nvSpPr>
        <p:spPr>
          <a:xfrm>
            <a:off x="2422013" y="4637783"/>
            <a:ext cx="19084780" cy="44404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cap="all" i="0" spc="0" sz="17100">
                <a:ln w="38100" cap="flat">
                  <a:solidFill>
                    <a:srgbClr val="FFFFFF"/>
                  </a:solidFill>
                  <a:prstDash val="solid"/>
                  <a:miter lim="400000"/>
                </a:ln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Let’s find the bad ratings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Line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91" name="WHAT ARE THE MODELS USED"/>
          <p:cNvSpPr txBox="1"/>
          <p:nvPr>
            <p:ph type="title"/>
          </p:nvPr>
        </p:nvSpPr>
        <p:spPr>
          <a:xfrm>
            <a:off x="1016000" y="889004"/>
            <a:ext cx="22352000" cy="1016001"/>
          </a:xfrm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>
                <a:solidFill>
                  <a:schemeClr val="accent5"/>
                </a:solidFill>
                <a:effectLst>
                  <a:outerShdw sx="100000" sy="100000" kx="0" ky="0" algn="b" rotWithShape="0" blurRad="12192" dist="12192" dir="16140000">
                    <a:srgbClr val="000000"/>
                  </a:outerShdw>
                </a:effectLst>
              </a:defRPr>
            </a:lvl1pPr>
          </a:lstStyle>
          <a:p>
            <a:pPr>
              <a:defRPr>
                <a:solidFill>
                  <a:srgbClr val="747676"/>
                </a:solidFill>
              </a:defRPr>
            </a:pPr>
            <a:r>
              <a:rPr>
                <a:solidFill>
                  <a:schemeClr val="accent5"/>
                </a:solidFill>
              </a:rPr>
              <a:t>WHAT ARE THE MODELS USED</a:t>
            </a:r>
          </a:p>
        </p:txBody>
      </p:sp>
      <p:sp>
        <p:nvSpPr>
          <p:cNvPr id="192" name="We are looking to predict the if a restaurant is Good or Bad based on the sentiments of the reviews…"/>
          <p:cNvSpPr txBox="1"/>
          <p:nvPr/>
        </p:nvSpPr>
        <p:spPr>
          <a:xfrm>
            <a:off x="818808" y="2262692"/>
            <a:ext cx="22519459" cy="2590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564444" indent="-564444">
              <a:buSzPct val="75000"/>
              <a:buFont typeface="Zapf Dingbats"/>
              <a:buChar char="➤"/>
              <a:defRPr i="0" spc="38" sz="3800"/>
            </a:pPr>
            <a:r>
              <a:t>We are looking to predict the if a restaurant is Good or Bad based on the sentiments of the reviews</a:t>
            </a:r>
          </a:p>
          <a:p>
            <a:pPr marL="564444" indent="-564444">
              <a:buSzPct val="75000"/>
              <a:buFont typeface="Zapf Dingbats"/>
              <a:buChar char="➤"/>
              <a:defRPr i="0" spc="38" sz="3800"/>
            </a:pPr>
            <a:r>
              <a:t>We don’t want to forecast a good restaurant and find out it’s bad - </a:t>
            </a:r>
            <a:r>
              <a:rPr b="1">
                <a:ln w="12700" cap="flat">
                  <a:solidFill>
                    <a:srgbClr val="000000"/>
                  </a:solidFill>
                  <a:prstDash val="solid"/>
                  <a:miter lim="400000"/>
                </a:ln>
              </a:rPr>
              <a:t>Type I error not acceptable</a:t>
            </a:r>
            <a:endParaRPr b="1">
              <a:ln w="12700" cap="flat">
                <a:solidFill>
                  <a:srgbClr val="000000"/>
                </a:solidFill>
                <a:prstDash val="solid"/>
                <a:miter lim="400000"/>
              </a:ln>
            </a:endParaRPr>
          </a:p>
          <a:p>
            <a:pPr marL="564444" indent="-564444">
              <a:buSzPct val="75000"/>
              <a:buFont typeface="Zapf Dingbats"/>
              <a:buChar char="➤"/>
              <a:defRPr i="0" spc="38" sz="3800"/>
            </a:pPr>
            <a:r>
              <a:t>We want to find a model better than the baseline (</a:t>
            </a:r>
            <a:r>
              <a:rPr b="1"/>
              <a:t>Dummy: 52.3% accuracy</a:t>
            </a:r>
            <a:r>
              <a:t>)</a:t>
            </a:r>
          </a:p>
        </p:txBody>
      </p:sp>
      <p:graphicFrame>
        <p:nvGraphicFramePr>
          <p:cNvPr id="193" name="Table"/>
          <p:cNvGraphicFramePr/>
          <p:nvPr/>
        </p:nvGraphicFramePr>
        <p:xfrm>
          <a:off x="4443402" y="5819186"/>
          <a:ext cx="12867012" cy="4587872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0" rtl="0">
                <a:tableStyleId>{2708684C-4D16-4618-839F-0558EEFCDFE6}</a:tableStyleId>
              </a:tblPr>
              <a:tblGrid>
                <a:gridCol w="4687989"/>
                <a:gridCol w="3609919"/>
                <a:gridCol w="3122889"/>
                <a:gridCol w="3122889"/>
              </a:tblGrid>
              <a:tr h="723900">
                <a:tc>
                  <a:txBody>
                    <a:bodyPr/>
                    <a:lstStyle/>
                    <a:p>
                      <a:pPr algn="ctr">
                        <a:defRPr b="1" sz="4600">
                          <a:solidFill>
                            <a:srgbClr val="A32A46"/>
                          </a:solidFill>
                          <a:latin typeface="Copperplate"/>
                          <a:ea typeface="Copperplate"/>
                          <a:cs typeface="Copperplate"/>
                          <a:sym typeface="Copperplate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lnL w="101600">
                      <a:solidFill>
                        <a:schemeClr val="accent5">
                          <a:satOff val="7361"/>
                          <a:lumOff val="7535"/>
                        </a:schemeClr>
                      </a:solidFill>
                      <a:miter lim="400000"/>
                    </a:lnL>
                    <a:lnT w="101600">
                      <a:solidFill>
                        <a:schemeClr val="accent5">
                          <a:satOff val="7361"/>
                          <a:lumOff val="7535"/>
                        </a:schemeClr>
                      </a:solidFill>
                      <a:miter lim="400000"/>
                    </a:lnT>
                    <a:lnB w="38100">
                      <a:solidFill>
                        <a:srgbClr val="FF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4600">
                          <a:solidFill>
                            <a:srgbClr val="A32A46"/>
                          </a:solidFill>
                          <a:latin typeface="Copperplate"/>
                          <a:ea typeface="Copperplate"/>
                          <a:cs typeface="Copperplate"/>
                          <a:sym typeface="Copperplate"/>
                        </a:rPr>
                        <a:t>TRAINING</a:t>
                      </a:r>
                    </a:p>
                  </a:txBody>
                  <a:tcPr marL="50800" marR="50800" marT="50800" marB="50800" anchor="ctr" anchorCtr="0" horzOverflow="overflow">
                    <a:lnT w="101600">
                      <a:solidFill>
                        <a:schemeClr val="accent5">
                          <a:satOff val="7361"/>
                          <a:lumOff val="7535"/>
                        </a:schemeClr>
                      </a:solidFill>
                      <a:miter lim="400000"/>
                    </a:lnT>
                    <a:lnB w="38100">
                      <a:solidFill>
                        <a:srgbClr val="FF0000"/>
                      </a:solidFill>
                      <a:miter lim="400000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4600">
                          <a:solidFill>
                            <a:srgbClr val="A32A46"/>
                          </a:solidFill>
                          <a:latin typeface="Copperplate"/>
                          <a:ea typeface="Copperplate"/>
                          <a:cs typeface="Copperplate"/>
                          <a:sym typeface="Copperplate"/>
                        </a:rPr>
                        <a:t>TESTING</a:t>
                      </a:r>
                    </a:p>
                  </a:txBody>
                  <a:tcPr marL="50800" marR="50800" marT="50800" marB="50800" anchor="ctr" anchorCtr="0" horzOverflow="overflow">
                    <a:lnR w="101600">
                      <a:solidFill>
                        <a:schemeClr val="accent5">
                          <a:satOff val="7361"/>
                          <a:lumOff val="7535"/>
                        </a:schemeClr>
                      </a:solidFill>
                      <a:miter lim="400000"/>
                    </a:lnR>
                    <a:lnT w="101600">
                      <a:solidFill>
                        <a:schemeClr val="accent5">
                          <a:satOff val="7361"/>
                          <a:lumOff val="7535"/>
                        </a:schemeClr>
                      </a:solidFill>
                      <a:miter lim="400000"/>
                    </a:lnT>
                    <a:lnB w="38100">
                      <a:solidFill>
                        <a:srgbClr val="FF0000"/>
                      </a:solidFill>
                      <a:miter lim="400000"/>
                    </a:lnB>
                  </a:tcPr>
                </a:tc>
                <a:tc hMerge="1">
                  <a:tcPr/>
                </a:tc>
              </a:tr>
              <a:tr h="800100"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4600">
                          <a:solidFill>
                            <a:srgbClr val="A32A46"/>
                          </a:solidFill>
                          <a:latin typeface="Copperplate"/>
                          <a:ea typeface="Copperplate"/>
                          <a:cs typeface="Copperplate"/>
                          <a:sym typeface="Copperplate"/>
                        </a:rPr>
                        <a:t>MODEL</a:t>
                      </a:r>
                    </a:p>
                  </a:txBody>
                  <a:tcPr marL="50800" marR="50800" marT="50800" marB="50800" anchor="ctr" anchorCtr="0" horzOverflow="overflow">
                    <a:lnL w="101600">
                      <a:solidFill>
                        <a:schemeClr val="accent5">
                          <a:satOff val="7361"/>
                          <a:lumOff val="7535"/>
                        </a:schemeClr>
                      </a:solidFill>
                      <a:miter lim="400000"/>
                    </a:lnL>
                    <a:lnT w="38100">
                      <a:solidFill>
                        <a:srgbClr val="FF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3900">
                          <a:solidFill>
                            <a:schemeClr val="accent4"/>
                          </a:solidFill>
                          <a:latin typeface="Copperplate"/>
                          <a:ea typeface="Copperplate"/>
                          <a:cs typeface="Copperplate"/>
                          <a:sym typeface="Copperplate"/>
                        </a:rPr>
                        <a:t>Parameters</a:t>
                      </a:r>
                    </a:p>
                  </a:txBody>
                  <a:tcPr marL="50800" marR="50800" marT="50800" marB="50800" anchor="ctr" anchorCtr="0" horzOverflow="overflow">
                    <a:lnR w="25400">
                      <a:solidFill>
                        <a:srgbClr val="5C5C5C"/>
                      </a:solidFill>
                      <a:miter lim="400000"/>
                    </a:lnR>
                    <a:lnT w="38100">
                      <a:solidFill>
                        <a:srgbClr val="FF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3900">
                          <a:solidFill>
                            <a:schemeClr val="accent4"/>
                          </a:solidFill>
                          <a:latin typeface="Copperplate"/>
                          <a:ea typeface="Copperplate"/>
                          <a:cs typeface="Copperplate"/>
                          <a:sym typeface="Copperplate"/>
                        </a:rPr>
                        <a:t>Accuracy</a:t>
                      </a:r>
                    </a:p>
                  </a:txBody>
                  <a:tcPr marL="50800" marR="50800" marT="50800" marB="50800" anchor="ctr" anchorCtr="0" horzOverflow="overflow">
                    <a:lnL w="25400">
                      <a:solidFill>
                        <a:srgbClr val="5C5C5C"/>
                      </a:solidFill>
                      <a:miter lim="400000"/>
                    </a:lnL>
                    <a:lnR w="12700">
                      <a:solidFill>
                        <a:srgbClr val="5C5C5C"/>
                      </a:solidFill>
                      <a:custDash>
                        <a:ds d="200000" sp="200000"/>
                      </a:custDash>
                      <a:miter lim="400000"/>
                    </a:lnR>
                    <a:lnT w="38100">
                      <a:solidFill>
                        <a:srgbClr val="FF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3900">
                          <a:solidFill>
                            <a:schemeClr val="accent4"/>
                          </a:solidFill>
                          <a:latin typeface="Copperplate"/>
                          <a:ea typeface="Copperplate"/>
                          <a:cs typeface="Copperplate"/>
                          <a:sym typeface="Copperplate"/>
                        </a:rPr>
                        <a:t>F1 Score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5C5C5C"/>
                      </a:solidFill>
                      <a:custDash>
                        <a:ds d="200000" sp="200000"/>
                      </a:custDash>
                      <a:miter lim="400000"/>
                    </a:lnL>
                    <a:lnR w="101600">
                      <a:solidFill>
                        <a:schemeClr val="accent5">
                          <a:satOff val="7361"/>
                          <a:lumOff val="7535"/>
                        </a:schemeClr>
                      </a:solidFill>
                      <a:miter lim="400000"/>
                    </a:lnR>
                    <a:lnT w="38100">
                      <a:solidFill>
                        <a:srgbClr val="FF0000"/>
                      </a:solidFill>
                      <a:miter lim="400000"/>
                    </a:lnT>
                  </a:tcPr>
                </a:tc>
              </a:tr>
              <a:tr h="787400">
                <a:tc>
                  <a:txBody>
                    <a:bodyPr/>
                    <a:lstStyle/>
                    <a:p>
                      <a:pPr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800">
                          <a:solidFill>
                            <a:srgbClr val="5C5C5C"/>
                          </a:solidFill>
                          <a:latin typeface="Copperplate"/>
                          <a:ea typeface="Copperplate"/>
                          <a:cs typeface="Copperplate"/>
                          <a:sym typeface="Copperplate"/>
                        </a:rPr>
                        <a:t>Naive Bayes</a:t>
                      </a:r>
                    </a:p>
                  </a:txBody>
                  <a:tcPr marL="50800" marR="50800" marT="50800" marB="50800" anchor="ctr" anchorCtr="0" horzOverflow="overflow">
                    <a:lnL w="101600">
                      <a:solidFill>
                        <a:schemeClr val="accent5">
                          <a:satOff val="7361"/>
                          <a:lumOff val="7535"/>
                        </a:schemeClr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500">
                          <a:solidFill>
                            <a:srgbClr val="5C5C5C"/>
                          </a:solidFill>
                          <a:latin typeface="Copperplate"/>
                          <a:ea typeface="Copperplate"/>
                          <a:cs typeface="Copperplate"/>
                          <a:sym typeface="Copperplate"/>
                        </a:rPr>
                        <a:t>Gaussian/Bernoulli</a:t>
                      </a:r>
                    </a:p>
                  </a:txBody>
                  <a:tcPr marL="50800" marR="50800" marT="50800" marB="50800" anchor="ctr" anchorCtr="0" horzOverflow="overflow">
                    <a:lnR w="25400">
                      <a:solidFill>
                        <a:srgbClr val="5C5C5C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800">
                          <a:solidFill>
                            <a:srgbClr val="5C5C5C"/>
                          </a:solidFill>
                          <a:latin typeface="Iowan Old Style Titling"/>
                          <a:ea typeface="Iowan Old Style Titling"/>
                          <a:cs typeface="Iowan Old Style Titling"/>
                          <a:sym typeface="Iowan Old Style Titling"/>
                        </a:rPr>
                        <a:t>58% / 52%</a:t>
                      </a:r>
                    </a:p>
                  </a:txBody>
                  <a:tcPr marL="50800" marR="50800" marT="50800" marB="50800" anchor="ctr" anchorCtr="0" horzOverflow="overflow">
                    <a:lnL w="25400">
                      <a:solidFill>
                        <a:srgbClr val="5C5C5C"/>
                      </a:solidFill>
                      <a:miter lim="400000"/>
                    </a:lnL>
                    <a:lnR w="12700">
                      <a:solidFill>
                        <a:srgbClr val="5C5C5C"/>
                      </a:solidFill>
                      <a:custDash>
                        <a:ds d="200000" sp="200000"/>
                      </a:custDash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800">
                          <a:solidFill>
                            <a:srgbClr val="5C5C5C"/>
                          </a:solidFill>
                          <a:latin typeface="Iowan Old Style Titling"/>
                          <a:ea typeface="Iowan Old Style Titling"/>
                          <a:cs typeface="Iowan Old Style Titling"/>
                          <a:sym typeface="Iowan Old Style Titling"/>
                        </a:rPr>
                        <a:t>59%/54%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5C5C5C"/>
                      </a:solidFill>
                      <a:custDash>
                        <a:ds d="200000" sp="200000"/>
                      </a:custDash>
                      <a:miter lim="400000"/>
                    </a:lnL>
                    <a:lnR w="101600">
                      <a:solidFill>
                        <a:schemeClr val="accent5">
                          <a:satOff val="7361"/>
                          <a:lumOff val="7535"/>
                        </a:schemeClr>
                      </a:solidFill>
                      <a:miter lim="400000"/>
                    </a:lnR>
                  </a:tcPr>
                </a:tc>
              </a:tr>
              <a:tr h="787400">
                <a:tc>
                  <a:txBody>
                    <a:bodyPr/>
                    <a:lstStyle/>
                    <a:p>
                      <a:pPr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800">
                          <a:solidFill>
                            <a:srgbClr val="5C5C5C"/>
                          </a:solidFill>
                          <a:latin typeface="Copperplate"/>
                          <a:ea typeface="Copperplate"/>
                          <a:cs typeface="Copperplate"/>
                          <a:sym typeface="Copperplate"/>
                        </a:rPr>
                        <a:t>KNN</a:t>
                      </a:r>
                    </a:p>
                  </a:txBody>
                  <a:tcPr marL="50800" marR="50800" marT="50800" marB="50800" anchor="ctr" anchorCtr="0" horzOverflow="overflow">
                    <a:lnL w="101600">
                      <a:solidFill>
                        <a:schemeClr val="accent5">
                          <a:satOff val="7361"/>
                          <a:lumOff val="7535"/>
                        </a:schemeClr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500">
                          <a:solidFill>
                            <a:srgbClr val="5C5C5C"/>
                          </a:solidFill>
                          <a:latin typeface="Copperplate"/>
                          <a:ea typeface="Copperplate"/>
                          <a:cs typeface="Copperplate"/>
                          <a:sym typeface="Copperplate"/>
                        </a:rPr>
                        <a:t>n=2 ; Tuning using GridSearch</a:t>
                      </a:r>
                    </a:p>
                  </a:txBody>
                  <a:tcPr marL="50800" marR="50800" marT="50800" marB="50800" anchor="ctr" anchorCtr="0" horzOverflow="overflow">
                    <a:lnR w="25400">
                      <a:solidFill>
                        <a:srgbClr val="5C5C5C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800">
                          <a:solidFill>
                            <a:srgbClr val="5C5C5C"/>
                          </a:solidFill>
                          <a:latin typeface="Iowan Old Style Titling"/>
                          <a:ea typeface="Iowan Old Style Titling"/>
                          <a:cs typeface="Iowan Old Style Titling"/>
                          <a:sym typeface="Iowan Old Style Titling"/>
                        </a:rPr>
                        <a:t>52%</a:t>
                      </a:r>
                    </a:p>
                  </a:txBody>
                  <a:tcPr marL="50800" marR="50800" marT="50800" marB="50800" anchor="ctr" anchorCtr="0" horzOverflow="overflow">
                    <a:lnL w="25400">
                      <a:solidFill>
                        <a:srgbClr val="5C5C5C"/>
                      </a:solidFill>
                      <a:miter lim="400000"/>
                    </a:lnL>
                    <a:lnR w="12700">
                      <a:solidFill>
                        <a:srgbClr val="5C5C5C"/>
                      </a:solidFill>
                      <a:custDash>
                        <a:ds d="200000" sp="200000"/>
                      </a:custDash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800">
                          <a:solidFill>
                            <a:srgbClr val="5C5C5C"/>
                          </a:solidFill>
                          <a:latin typeface="Iowan Old Style Titling"/>
                          <a:ea typeface="Iowan Old Style Titling"/>
                          <a:cs typeface="Iowan Old Style Titling"/>
                          <a:sym typeface="Iowan Old Style Titling"/>
                        </a:rPr>
                        <a:t>40%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5C5C5C"/>
                      </a:solidFill>
                      <a:custDash>
                        <a:ds d="200000" sp="200000"/>
                      </a:custDash>
                      <a:miter lim="400000"/>
                    </a:lnL>
                    <a:lnR w="101600">
                      <a:solidFill>
                        <a:schemeClr val="accent5">
                          <a:satOff val="7361"/>
                          <a:lumOff val="7535"/>
                        </a:schemeClr>
                      </a:solidFill>
                      <a:miter lim="400000"/>
                    </a:lnR>
                  </a:tcPr>
                </a:tc>
              </a:tr>
              <a:tr h="787400">
                <a:tc>
                  <a:txBody>
                    <a:bodyPr/>
                    <a:lstStyle/>
                    <a:p>
                      <a:pPr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800">
                          <a:solidFill>
                            <a:srgbClr val="5C5C5C"/>
                          </a:solidFill>
                          <a:latin typeface="Copperplate"/>
                          <a:ea typeface="Copperplate"/>
                          <a:cs typeface="Copperplate"/>
                          <a:sym typeface="Copperplate"/>
                        </a:rPr>
                        <a:t>Decision Trees</a:t>
                      </a:r>
                    </a:p>
                  </a:txBody>
                  <a:tcPr marL="50800" marR="50800" marT="50800" marB="50800" anchor="ctr" anchorCtr="0" horzOverflow="overflow">
                    <a:lnL w="101600">
                      <a:solidFill>
                        <a:schemeClr val="accent5">
                          <a:satOff val="7361"/>
                          <a:lumOff val="7535"/>
                        </a:schemeClr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500">
                          <a:solidFill>
                            <a:srgbClr val="5C5C5C"/>
                          </a:solidFill>
                          <a:latin typeface="Copperplate"/>
                          <a:ea typeface="Copperplate"/>
                          <a:cs typeface="Copperplate"/>
                          <a:sym typeface="Copperplate"/>
                        </a:rPr>
                        <a:t>Tuning using GridSearch</a:t>
                      </a:r>
                    </a:p>
                  </a:txBody>
                  <a:tcPr marL="50800" marR="50800" marT="50800" marB="50800" anchor="ctr" anchorCtr="0" horzOverflow="overflow">
                    <a:lnR w="25400">
                      <a:solidFill>
                        <a:srgbClr val="5C5C5C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800">
                          <a:solidFill>
                            <a:srgbClr val="5C5C5C"/>
                          </a:solidFill>
                          <a:latin typeface="Iowan Old Style Titling"/>
                          <a:ea typeface="Iowan Old Style Titling"/>
                          <a:cs typeface="Iowan Old Style Titling"/>
                          <a:sym typeface="Iowan Old Style Titling"/>
                        </a:rPr>
                        <a:t>57%</a:t>
                      </a:r>
                    </a:p>
                  </a:txBody>
                  <a:tcPr marL="50800" marR="50800" marT="50800" marB="50800" anchor="ctr" anchorCtr="0" horzOverflow="overflow">
                    <a:lnL w="25400">
                      <a:solidFill>
                        <a:srgbClr val="5C5C5C"/>
                      </a:solidFill>
                      <a:miter lim="400000"/>
                    </a:lnL>
                    <a:lnR w="12700">
                      <a:solidFill>
                        <a:srgbClr val="5C5C5C"/>
                      </a:solidFill>
                      <a:custDash>
                        <a:ds d="200000" sp="200000"/>
                      </a:custDash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800">
                          <a:solidFill>
                            <a:srgbClr val="5C5C5C"/>
                          </a:solidFill>
                          <a:latin typeface="Iowan Old Style Titling"/>
                          <a:ea typeface="Iowan Old Style Titling"/>
                          <a:cs typeface="Iowan Old Style Titling"/>
                          <a:sym typeface="Iowan Old Style Titling"/>
                        </a:rPr>
                        <a:t>58%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5C5C5C"/>
                      </a:solidFill>
                      <a:custDash>
                        <a:ds d="200000" sp="200000"/>
                      </a:custDash>
                      <a:miter lim="400000"/>
                    </a:lnL>
                    <a:lnR w="101600">
                      <a:solidFill>
                        <a:schemeClr val="accent5">
                          <a:satOff val="7361"/>
                          <a:lumOff val="7535"/>
                        </a:schemeClr>
                      </a:solidFill>
                      <a:miter lim="400000"/>
                    </a:lnR>
                  </a:tcPr>
                </a:tc>
              </a:tr>
              <a:tr h="800100">
                <a:tc>
                  <a:txBody>
                    <a:bodyPr/>
                    <a:lstStyle/>
                    <a:p>
                      <a:pPr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800">
                          <a:solidFill>
                            <a:srgbClr val="5C5C5C"/>
                          </a:solidFill>
                          <a:latin typeface="Copperplate"/>
                          <a:ea typeface="Copperplate"/>
                          <a:cs typeface="Copperplate"/>
                          <a:sym typeface="Copperplate"/>
                        </a:rPr>
                        <a:t>Bagged Trees</a:t>
                      </a:r>
                    </a:p>
                  </a:txBody>
                  <a:tcPr marL="50800" marR="50800" marT="50800" marB="50800" anchor="ctr" anchorCtr="0" horzOverflow="overflow">
                    <a:lnL w="101600">
                      <a:solidFill>
                        <a:schemeClr val="accent5">
                          <a:satOff val="7361"/>
                          <a:lumOff val="7535"/>
                        </a:schemeClr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500">
                          <a:solidFill>
                            <a:srgbClr val="5C5C5C"/>
                          </a:solidFill>
                          <a:latin typeface="Copperplate"/>
                          <a:ea typeface="Copperplate"/>
                          <a:cs typeface="Copperplate"/>
                          <a:sym typeface="Copperplate"/>
                        </a:rPr>
                        <a:t>n=20;Tuning using GridSearch</a:t>
                      </a:r>
                    </a:p>
                  </a:txBody>
                  <a:tcPr marL="50800" marR="50800" marT="50800" marB="50800" anchor="ctr" anchorCtr="0" horzOverflow="overflow">
                    <a:lnR w="25400">
                      <a:solidFill>
                        <a:srgbClr val="5C5C5C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800">
                          <a:solidFill>
                            <a:srgbClr val="5C5C5C"/>
                          </a:solidFill>
                          <a:latin typeface="Iowan Old Style Titling"/>
                          <a:ea typeface="Iowan Old Style Titling"/>
                          <a:cs typeface="Iowan Old Style Titling"/>
                          <a:sym typeface="Iowan Old Style Titling"/>
                        </a:rPr>
                        <a:t>64%</a:t>
                      </a:r>
                    </a:p>
                  </a:txBody>
                  <a:tcPr marL="50800" marR="50800" marT="50800" marB="50800" anchor="ctr" anchorCtr="0" horzOverflow="overflow">
                    <a:lnL w="25400">
                      <a:solidFill>
                        <a:srgbClr val="5C5C5C"/>
                      </a:solidFill>
                      <a:miter lim="400000"/>
                    </a:lnL>
                    <a:lnR w="12700">
                      <a:solidFill>
                        <a:srgbClr val="5C5C5C"/>
                      </a:solidFill>
                      <a:custDash>
                        <a:ds d="200000" sp="200000"/>
                      </a:custDash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800">
                          <a:solidFill>
                            <a:srgbClr val="5C5C5C"/>
                          </a:solidFill>
                          <a:latin typeface="Iowan Old Style Titling"/>
                          <a:ea typeface="Iowan Old Style Titling"/>
                          <a:cs typeface="Iowan Old Style Titling"/>
                          <a:sym typeface="Iowan Old Style Titling"/>
                        </a:rPr>
                        <a:t>63%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5C5C5C"/>
                      </a:solidFill>
                      <a:custDash>
                        <a:ds d="200000" sp="200000"/>
                      </a:custDash>
                      <a:miter lim="400000"/>
                    </a:lnL>
                    <a:lnR w="101600">
                      <a:solidFill>
                        <a:schemeClr val="accent5">
                          <a:satOff val="7361"/>
                          <a:lumOff val="7535"/>
                        </a:schemeClr>
                      </a:solidFill>
                      <a:miter lim="400000"/>
                    </a:lnR>
                  </a:tcPr>
                </a:tc>
              </a:tr>
              <a:tr h="812800">
                <a:tc>
                  <a:txBody>
                    <a:bodyPr/>
                    <a:lstStyle/>
                    <a:p>
                      <a:pPr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800">
                          <a:solidFill>
                            <a:srgbClr val="5C5C5C"/>
                          </a:solidFill>
                          <a:latin typeface="Copperplate"/>
                          <a:ea typeface="Copperplate"/>
                          <a:cs typeface="Copperplate"/>
                          <a:sym typeface="Copperplate"/>
                        </a:rPr>
                        <a:t>Random Forests</a:t>
                      </a:r>
                    </a:p>
                  </a:txBody>
                  <a:tcPr marL="50800" marR="50800" marT="50800" marB="50800" anchor="ctr" anchorCtr="0" horzOverflow="overflow">
                    <a:lnL w="101600">
                      <a:solidFill>
                        <a:schemeClr val="accent5">
                          <a:satOff val="7361"/>
                          <a:lumOff val="7535"/>
                        </a:schemeClr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500">
                          <a:solidFill>
                            <a:srgbClr val="5C5C5C"/>
                          </a:solidFill>
                          <a:latin typeface="Copperplate"/>
                          <a:ea typeface="Copperplate"/>
                          <a:cs typeface="Copperplate"/>
                          <a:sym typeface="Copperplate"/>
                        </a:rPr>
                        <a:t>Tuning - bootstrap</a:t>
                      </a:r>
                    </a:p>
                  </a:txBody>
                  <a:tcPr marL="50800" marR="50800" marT="50800" marB="50800" anchor="ctr" anchorCtr="0" horzOverflow="overflow">
                    <a:lnR w="25400">
                      <a:solidFill>
                        <a:srgbClr val="5C5C5C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800">
                          <a:solidFill>
                            <a:srgbClr val="5C5C5C"/>
                          </a:solidFill>
                          <a:latin typeface="Iowan Old Style Titling"/>
                          <a:ea typeface="Iowan Old Style Titling"/>
                          <a:cs typeface="Iowan Old Style Titling"/>
                          <a:sym typeface="Iowan Old Style Titling"/>
                        </a:rPr>
                        <a:t>66%</a:t>
                      </a:r>
                    </a:p>
                  </a:txBody>
                  <a:tcPr marL="50800" marR="50800" marT="50800" marB="50800" anchor="ctr" anchorCtr="0" horzOverflow="overflow">
                    <a:lnL w="25400">
                      <a:solidFill>
                        <a:srgbClr val="5C5C5C"/>
                      </a:solidFill>
                      <a:miter lim="400000"/>
                    </a:lnL>
                    <a:lnR w="12700">
                      <a:solidFill>
                        <a:srgbClr val="5C5C5C"/>
                      </a:solidFill>
                      <a:custDash>
                        <a:ds d="200000" sp="200000"/>
                      </a:custDash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800">
                          <a:solidFill>
                            <a:srgbClr val="5C5C5C"/>
                          </a:solidFill>
                          <a:latin typeface="Iowan Old Style Titling"/>
                          <a:ea typeface="Iowan Old Style Titling"/>
                          <a:cs typeface="Iowan Old Style Titling"/>
                          <a:sym typeface="Iowan Old Style Titling"/>
                        </a:rPr>
                        <a:t>63%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5C5C5C"/>
                      </a:solidFill>
                      <a:custDash>
                        <a:ds d="200000" sp="200000"/>
                      </a:custDash>
                      <a:miter lim="400000"/>
                    </a:lnL>
                    <a:lnR w="101600">
                      <a:solidFill>
                        <a:schemeClr val="accent5">
                          <a:satOff val="7361"/>
                          <a:lumOff val="7535"/>
                        </a:schemeClr>
                      </a:solidFill>
                      <a:miter lim="400000"/>
                    </a:lnR>
                  </a:tcPr>
                </a:tc>
              </a:tr>
              <a:tr h="690044">
                <a:tc>
                  <a:txBody>
                    <a:bodyPr/>
                    <a:lstStyle/>
                    <a:p>
                      <a:pPr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800">
                          <a:solidFill>
                            <a:srgbClr val="5C5C5C"/>
                          </a:solidFill>
                          <a:latin typeface="Copperplate"/>
                          <a:ea typeface="Copperplate"/>
                          <a:cs typeface="Copperplate"/>
                          <a:sym typeface="Copperplate"/>
                        </a:rPr>
                        <a:t>XG Boost</a:t>
                      </a:r>
                    </a:p>
                  </a:txBody>
                  <a:tcPr marL="50800" marR="50800" marT="50800" marB="50800" anchor="ctr" anchorCtr="0" horzOverflow="overflow">
                    <a:lnL w="101600">
                      <a:solidFill>
                        <a:schemeClr val="accent5">
                          <a:satOff val="7361"/>
                          <a:lumOff val="7535"/>
                        </a:schemeClr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500">
                          <a:solidFill>
                            <a:srgbClr val="5C5C5C"/>
                          </a:solidFill>
                          <a:latin typeface="Copperplate"/>
                          <a:ea typeface="Copperplate"/>
                          <a:cs typeface="Copperplate"/>
                          <a:sym typeface="Copperplate"/>
                        </a:rPr>
                        <a:t>Genetic Search</a:t>
                      </a:r>
                    </a:p>
                  </a:txBody>
                  <a:tcPr marL="50800" marR="50800" marT="50800" marB="50800" anchor="ctr" anchorCtr="0" horzOverflow="overflow">
                    <a:lnR w="25400">
                      <a:solidFill>
                        <a:srgbClr val="5C5C5C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800">
                          <a:solidFill>
                            <a:srgbClr val="5C5C5C"/>
                          </a:solidFill>
                          <a:latin typeface="Iowan Old Style Titling"/>
                          <a:ea typeface="Iowan Old Style Titling"/>
                          <a:cs typeface="Iowan Old Style Titling"/>
                          <a:sym typeface="Iowan Old Style Titling"/>
                        </a:rPr>
                        <a:t>65%</a:t>
                      </a:r>
                    </a:p>
                  </a:txBody>
                  <a:tcPr marL="50800" marR="50800" marT="50800" marB="50800" anchor="ctr" anchorCtr="0" horzOverflow="overflow">
                    <a:lnL w="25400">
                      <a:solidFill>
                        <a:srgbClr val="5C5C5C"/>
                      </a:solidFill>
                      <a:miter lim="400000"/>
                    </a:lnL>
                    <a:lnR w="12700">
                      <a:solidFill>
                        <a:srgbClr val="5C5C5C"/>
                      </a:solidFill>
                      <a:custDash>
                        <a:ds d="200000" sp="200000"/>
                      </a:custDash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800">
                          <a:solidFill>
                            <a:srgbClr val="5C5C5C"/>
                          </a:solidFill>
                          <a:latin typeface="Iowan Old Style Titling"/>
                          <a:ea typeface="Iowan Old Style Titling"/>
                          <a:cs typeface="Iowan Old Style Titling"/>
                          <a:sym typeface="Iowan Old Style Titling"/>
                        </a:rPr>
                        <a:t>65%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5C5C5C"/>
                      </a:solidFill>
                      <a:custDash>
                        <a:ds d="200000" sp="200000"/>
                      </a:custDash>
                      <a:miter lim="400000"/>
                    </a:lnL>
                    <a:lnR w="101600">
                      <a:solidFill>
                        <a:schemeClr val="accent5">
                          <a:satOff val="7361"/>
                          <a:lumOff val="7535"/>
                        </a:schemeClr>
                      </a:solidFill>
                      <a:miter lim="400000"/>
                    </a:lnR>
                  </a:tcPr>
                </a:tc>
              </a:tr>
              <a:tr h="781050">
                <a:tc>
                  <a:txBody>
                    <a:bodyPr/>
                    <a:lstStyle/>
                    <a:p>
                      <a:pPr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800">
                          <a:solidFill>
                            <a:srgbClr val="5C5C5C"/>
                          </a:solidFill>
                          <a:latin typeface="Copperplate"/>
                          <a:ea typeface="Copperplate"/>
                          <a:cs typeface="Copperplate"/>
                          <a:sym typeface="Copperplate"/>
                        </a:rPr>
                        <a:t>SVM</a:t>
                      </a:r>
                    </a:p>
                  </a:txBody>
                  <a:tcPr marL="50800" marR="50800" marT="50800" marB="50800" anchor="ctr" anchorCtr="0" horzOverflow="overflow">
                    <a:lnL w="101600">
                      <a:solidFill>
                        <a:schemeClr val="accent5">
                          <a:satOff val="7361"/>
                          <a:lumOff val="7535"/>
                        </a:schemeClr>
                      </a:solidFill>
                      <a:miter lim="400000"/>
                    </a:lnL>
                    <a:lnB w="101600">
                      <a:solidFill>
                        <a:schemeClr val="accent5">
                          <a:satOff val="7361"/>
                          <a:lumOff val="7535"/>
                        </a:schemeClr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500">
                          <a:solidFill>
                            <a:srgbClr val="5C5C5C"/>
                          </a:solidFill>
                          <a:latin typeface="Copperplate"/>
                          <a:ea typeface="Copperplate"/>
                          <a:cs typeface="Copperplate"/>
                          <a:sym typeface="Copperplate"/>
                        </a:rPr>
                        <a:t>Kernel Linear; c=6</a:t>
                      </a:r>
                    </a:p>
                  </a:txBody>
                  <a:tcPr marL="50800" marR="50800" marT="50800" marB="50800" anchor="ctr" anchorCtr="0" horzOverflow="overflow">
                    <a:lnR w="25400">
                      <a:solidFill>
                        <a:srgbClr val="5C5C5C"/>
                      </a:solidFill>
                      <a:miter lim="400000"/>
                    </a:lnR>
                    <a:lnB w="101600">
                      <a:solidFill>
                        <a:schemeClr val="accent5">
                          <a:satOff val="7361"/>
                          <a:lumOff val="7535"/>
                        </a:schemeClr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800">
                          <a:solidFill>
                            <a:srgbClr val="5C5C5C"/>
                          </a:solidFill>
                          <a:latin typeface="Iowan Old Style Titling"/>
                          <a:ea typeface="Iowan Old Style Titling"/>
                          <a:cs typeface="Iowan Old Style Titling"/>
                          <a:sym typeface="Iowan Old Style Titling"/>
                        </a:rPr>
                        <a:t>56%</a:t>
                      </a:r>
                    </a:p>
                  </a:txBody>
                  <a:tcPr marL="50800" marR="50800" marT="50800" marB="50800" anchor="ctr" anchorCtr="0" horzOverflow="overflow">
                    <a:lnL w="25400">
                      <a:solidFill>
                        <a:srgbClr val="5C5C5C"/>
                      </a:solidFill>
                      <a:miter lim="400000"/>
                    </a:lnL>
                    <a:lnR w="12700">
                      <a:solidFill>
                        <a:srgbClr val="5C5C5C"/>
                      </a:solidFill>
                      <a:custDash>
                        <a:ds d="200000" sp="200000"/>
                      </a:custDash>
                      <a:miter lim="400000"/>
                    </a:lnR>
                    <a:lnB w="101600">
                      <a:solidFill>
                        <a:schemeClr val="accent5">
                          <a:satOff val="7361"/>
                          <a:lumOff val="7535"/>
                        </a:schemeClr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800">
                          <a:solidFill>
                            <a:srgbClr val="5C5C5C"/>
                          </a:solidFill>
                          <a:latin typeface="Iowan Old Style Titling"/>
                          <a:ea typeface="Iowan Old Style Titling"/>
                          <a:cs typeface="Iowan Old Style Titling"/>
                          <a:sym typeface="Iowan Old Style Titling"/>
                        </a:rPr>
                        <a:t>57%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5C5C5C"/>
                      </a:solidFill>
                      <a:custDash>
                        <a:ds d="200000" sp="200000"/>
                      </a:custDash>
                      <a:miter lim="400000"/>
                    </a:lnL>
                    <a:lnR w="101600">
                      <a:solidFill>
                        <a:schemeClr val="accent5">
                          <a:satOff val="7361"/>
                          <a:lumOff val="7535"/>
                        </a:schemeClr>
                      </a:solidFill>
                      <a:miter lim="400000"/>
                    </a:lnR>
                    <a:lnB w="101600">
                      <a:solidFill>
                        <a:schemeClr val="accent5">
                          <a:satOff val="7361"/>
                          <a:lumOff val="7535"/>
                        </a:schemeClr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Line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96" name="WHAT ARE THE TAKE AWAY"/>
          <p:cNvSpPr txBox="1"/>
          <p:nvPr>
            <p:ph type="title"/>
          </p:nvPr>
        </p:nvSpPr>
        <p:spPr>
          <a:xfrm>
            <a:off x="1016000" y="889004"/>
            <a:ext cx="22352000" cy="1016001"/>
          </a:xfrm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>
                <a:solidFill>
                  <a:schemeClr val="accent5"/>
                </a:solidFill>
                <a:effectLst>
                  <a:outerShdw sx="100000" sy="100000" kx="0" ky="0" algn="b" rotWithShape="0" blurRad="12192" dist="12192" dir="16140000">
                    <a:srgbClr val="000000"/>
                  </a:outerShdw>
                </a:effectLst>
              </a:defRPr>
            </a:lvl1pPr>
          </a:lstStyle>
          <a:p>
            <a:pPr>
              <a:defRPr>
                <a:solidFill>
                  <a:srgbClr val="747676"/>
                </a:solidFill>
              </a:defRPr>
            </a:pPr>
            <a:r>
              <a:rPr>
                <a:solidFill>
                  <a:schemeClr val="accent5"/>
                </a:solidFill>
              </a:rPr>
              <a:t>WHAT ARE THE TAKE AWAY </a:t>
            </a:r>
          </a:p>
        </p:txBody>
      </p:sp>
      <p:sp>
        <p:nvSpPr>
          <p:cNvPr id="197" name="Random Forest and XGBoost predicted our testing sample accurately at 66% and 65% resp.…"/>
          <p:cNvSpPr txBox="1"/>
          <p:nvPr/>
        </p:nvSpPr>
        <p:spPr>
          <a:xfrm>
            <a:off x="404951" y="2969541"/>
            <a:ext cx="22676068" cy="848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564444" indent="-564444">
              <a:lnSpc>
                <a:spcPct val="150000"/>
              </a:lnSpc>
              <a:buSzPct val="75000"/>
              <a:buFont typeface="Zapf Dingbats"/>
              <a:buChar char="➤"/>
              <a:defRPr i="0"/>
            </a:pPr>
            <a:r>
              <a:t>Random Forest and XGBoost predicted our testing sample accurately at 66% and 65% resp.</a:t>
            </a:r>
          </a:p>
          <a:p>
            <a:pPr marL="564444" indent="-564444">
              <a:lnSpc>
                <a:spcPct val="150000"/>
              </a:lnSpc>
              <a:buSzPct val="75000"/>
              <a:buFont typeface="Zapf Dingbats"/>
              <a:buChar char="➤"/>
              <a:defRPr i="0"/>
            </a:pPr>
          </a:p>
          <a:p>
            <a:pPr marL="564444" indent="-564444">
              <a:lnSpc>
                <a:spcPct val="150000"/>
              </a:lnSpc>
              <a:buSzPct val="75000"/>
              <a:buFont typeface="Zapf Dingbats"/>
              <a:buChar char="➤"/>
              <a:defRPr i="0"/>
            </a:pPr>
            <a:r>
              <a:t>Adding the prices of the restaurant didn’t make a significant change in the models</a:t>
            </a:r>
          </a:p>
          <a:p>
            <a:pPr marL="564444" indent="-564444">
              <a:lnSpc>
                <a:spcPct val="150000"/>
              </a:lnSpc>
              <a:buSzPct val="75000"/>
              <a:buFont typeface="Zapf Dingbats"/>
              <a:buChar char="➤"/>
              <a:defRPr i="0"/>
            </a:pPr>
          </a:p>
          <a:p>
            <a:pPr marL="564444" indent="-564444">
              <a:lnSpc>
                <a:spcPct val="150000"/>
              </a:lnSpc>
              <a:buSzPct val="75000"/>
              <a:buFont typeface="Zapf Dingbats"/>
              <a:buChar char="➤"/>
              <a:defRPr i="0"/>
            </a:pPr>
            <a:r>
              <a:t>Due to distance between each sentiment of each review - weak learners were better predictors.</a:t>
            </a:r>
          </a:p>
          <a:p>
            <a:pPr marL="564444" indent="-564444">
              <a:lnSpc>
                <a:spcPct val="150000"/>
              </a:lnSpc>
              <a:buSzPct val="75000"/>
              <a:buFont typeface="Zapf Dingbats"/>
              <a:buChar char="➤"/>
              <a:defRPr i="0"/>
            </a:pPr>
          </a:p>
          <a:p>
            <a:pPr marL="564444" indent="-564444">
              <a:lnSpc>
                <a:spcPct val="150000"/>
              </a:lnSpc>
              <a:buSzPct val="75000"/>
              <a:buFont typeface="Zapf Dingbats"/>
              <a:buChar char="➤"/>
              <a:defRPr i="0"/>
            </a:pPr>
            <a:r>
              <a:t>More data needed to increase prediction; topic of reviews worth analyzing separately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Line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5" name="A bit of Domain Knowledge on yelp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 indent="329184" defTabSz="792479">
              <a:spcBef>
                <a:spcPts val="3100"/>
              </a:spcBef>
              <a:defRPr sz="7200">
                <a:effectLst>
                  <a:outerShdw sx="100000" sy="100000" kx="0" ky="0" algn="b" rotWithShape="0" blurRad="12192" dist="12192" dir="12660000">
                    <a:srgbClr val="000000"/>
                  </a:outerShdw>
                </a:effectLst>
              </a:defRPr>
            </a:pPr>
            <a:r>
              <a:rPr>
                <a:solidFill>
                  <a:schemeClr val="accent5"/>
                </a:solidFill>
              </a:rPr>
              <a:t>A bit of Domain Knowledge on yelp</a:t>
            </a:r>
          </a:p>
        </p:txBody>
      </p:sp>
      <p:sp>
        <p:nvSpPr>
          <p:cNvPr id="136" name="Pros:…"/>
          <p:cNvSpPr txBox="1"/>
          <p:nvPr>
            <p:ph type="body" idx="4294967295"/>
          </p:nvPr>
        </p:nvSpPr>
        <p:spPr>
          <a:prstGeom prst="rect">
            <a:avLst/>
          </a:prstGeom>
        </p:spPr>
        <p:txBody>
          <a:bodyPr/>
          <a:lstStyle/>
          <a:p>
            <a:pPr marL="622300" indent="-622300">
              <a:buSzPct val="45000"/>
              <a:buFontTx/>
              <a:buBlip>
                <a:blip r:embed="rId2"/>
              </a:buBlip>
            </a:pPr>
            <a:r>
              <a:t>Pros:</a:t>
            </a:r>
          </a:p>
          <a:p>
            <a:pPr lvl="1" marL="1244600" indent="-622300">
              <a:buSzPct val="45000"/>
              <a:buFontTx/>
              <a:buBlip>
                <a:blip r:embed="rId2"/>
              </a:buBlip>
            </a:pPr>
            <a:r>
              <a:t>Democratic Review Process</a:t>
            </a:r>
          </a:p>
          <a:p>
            <a:pPr lvl="1" marL="1244600" indent="-622300">
              <a:buSzPct val="45000"/>
              <a:buFontTx/>
              <a:buBlip>
                <a:blip r:embed="rId2"/>
              </a:buBlip>
            </a:pPr>
            <a:r>
              <a:t>Overall Honest</a:t>
            </a:r>
          </a:p>
          <a:p>
            <a:pPr lvl="1" marL="1244600" indent="-622300">
              <a:buSzPct val="45000"/>
              <a:buFontTx/>
              <a:buBlip>
                <a:blip r:embed="rId2"/>
              </a:buBlip>
            </a:pPr>
            <a:r>
              <a:t>Thousands of very, very, wordy, reviews</a:t>
            </a:r>
          </a:p>
          <a:p>
            <a:pPr marL="622300" indent="-622300">
              <a:buSzPct val="45000"/>
              <a:buFontTx/>
              <a:buBlip>
                <a:blip r:embed="rId2"/>
              </a:buBlip>
            </a:pPr>
            <a:r>
              <a:t>Cons:</a:t>
            </a:r>
          </a:p>
          <a:p>
            <a:pPr lvl="1" marL="1244600" indent="-622300">
              <a:buSzPct val="45000"/>
              <a:buFontTx/>
              <a:buBlip>
                <a:blip r:embed="rId2"/>
              </a:buBlip>
            </a:pPr>
            <a:r>
              <a:t>No Filter</a:t>
            </a:r>
          </a:p>
          <a:p>
            <a:pPr lvl="1" marL="1244600" indent="-622300">
              <a:buSzPct val="45000"/>
              <a:buFontTx/>
              <a:buBlip>
                <a:blip r:embed="rId2"/>
              </a:buBlip>
            </a:pPr>
            <a:r>
              <a:t>No Guidance</a:t>
            </a:r>
          </a:p>
          <a:p>
            <a:pPr lvl="1" marL="1244600" indent="-622300">
              <a:buSzPct val="45000"/>
              <a:buFontTx/>
              <a:buBlip>
                <a:blip r:embed="rId2"/>
              </a:buBlip>
            </a:pPr>
            <a:r>
              <a:t>No Context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Line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9" name="How Restaurants Intersect with Yelp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>
                <a:solidFill>
                  <a:schemeClr val="accent5"/>
                </a:solidFill>
                <a:effectLst>
                  <a:outerShdw sx="100000" sy="100000" kx="0" ky="0" algn="b" rotWithShape="0" blurRad="12192" dist="24384" dir="13140000">
                    <a:srgbClr val="000000"/>
                  </a:outerShdw>
                </a:effectLst>
              </a:defRPr>
            </a:lvl1pPr>
          </a:lstStyle>
          <a:p>
            <a:pPr>
              <a:defRPr>
                <a:solidFill>
                  <a:srgbClr val="747676"/>
                </a:solidFill>
              </a:defRPr>
            </a:pPr>
            <a:r>
              <a:rPr>
                <a:solidFill>
                  <a:schemeClr val="accent5"/>
                </a:solidFill>
              </a:rPr>
              <a:t>How Restaurants Intersect with Yelp</a:t>
            </a:r>
          </a:p>
        </p:txBody>
      </p:sp>
      <p:sp>
        <p:nvSpPr>
          <p:cNvPr id="140" name="Most Restaurants are satisfied with a 4-star rating…"/>
          <p:cNvSpPr txBox="1"/>
          <p:nvPr>
            <p:ph type="body" idx="1"/>
          </p:nvPr>
        </p:nvSpPr>
        <p:spPr>
          <a:xfrm>
            <a:off x="1016000" y="2413004"/>
            <a:ext cx="22352000" cy="10160001"/>
          </a:xfrm>
          <a:prstGeom prst="rect">
            <a:avLst/>
          </a:prstGeom>
        </p:spPr>
        <p:txBody>
          <a:bodyPr/>
          <a:lstStyle/>
          <a:p>
            <a:pPr marL="622300" indent="-622300">
              <a:buSzPct val="45000"/>
              <a:buFontTx/>
              <a:buBlip>
                <a:blip r:embed="rId2"/>
              </a:buBlip>
            </a:pPr>
            <a:r>
              <a:t>Most Restaurants are satisfied with a 4-star rating</a:t>
            </a:r>
          </a:p>
          <a:p>
            <a:pPr marL="622300" indent="-622300">
              <a:buSzPct val="45000"/>
              <a:buFontTx/>
              <a:buBlip>
                <a:blip r:embed="rId2"/>
              </a:buBlip>
            </a:pPr>
            <a:r>
              <a:t>3.5 is a motivator for change</a:t>
            </a:r>
          </a:p>
          <a:p>
            <a:pPr marL="622300" indent="-622300">
              <a:buSzPct val="45000"/>
              <a:buFontTx/>
              <a:buBlip>
                <a:blip r:embed="rId2"/>
              </a:buBlip>
            </a:pPr>
            <a:r>
              <a:t>Any restaurant over 100 reviews cannot maintain 5 stars</a:t>
            </a:r>
          </a:p>
          <a:p>
            <a:pPr marL="622300" indent="-622300">
              <a:buSzPct val="45000"/>
              <a:buFontTx/>
              <a:buBlip>
                <a:blip r:embed="rId2"/>
              </a:buBlip>
            </a:pPr>
            <a:r>
              <a:t>By 300 reviews your rating will settle, thus 3-star restaurants typically stay 3-stars.</a:t>
            </a:r>
          </a:p>
          <a:p>
            <a:pPr marL="622300" indent="-622300">
              <a:buSzPct val="45000"/>
              <a:buFontTx/>
              <a:buBlip>
                <a:blip r:embed="rId2"/>
              </a:buBlip>
            </a:pPr>
            <a:r>
              <a:t>Because there’s no reliable rubric, individual ratings swing from 1-star or 5-star, with few in between.</a:t>
            </a:r>
          </a:p>
          <a:p>
            <a:pPr marL="622300" indent="-622300">
              <a:buSzPct val="45000"/>
              <a:buFontTx/>
              <a:buBlip>
                <a:blip r:embed="rId2"/>
              </a:buBlip>
            </a:pPr>
            <a:r>
              <a:t>This leaves most restaurants settling in the 4 zone.</a:t>
            </a:r>
          </a:p>
          <a:p>
            <a:pPr marL="622300" indent="-622300">
              <a:buSzPct val="45000"/>
              <a:buFontTx/>
              <a:buBlip>
                <a:blip r:embed="rId2"/>
              </a:buBlip>
            </a:pPr>
            <a:r>
              <a:t>Truly amazing restaurants get 4.5s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Line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43" name="Some Samples - Tacos = Awesom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>
                <a:solidFill>
                  <a:schemeClr val="accent5"/>
                </a:solidFill>
                <a:effectLst>
                  <a:outerShdw sx="100000" sy="100000" kx="0" ky="0" algn="b" rotWithShape="0" blurRad="12192" dist="24384" dir="17280000">
                    <a:srgbClr val="000000"/>
                  </a:outerShdw>
                </a:effectLst>
              </a:defRPr>
            </a:lvl1pPr>
          </a:lstStyle>
          <a:p>
            <a:pPr>
              <a:defRPr>
                <a:solidFill>
                  <a:srgbClr val="747676"/>
                </a:solidFill>
              </a:defRPr>
            </a:pPr>
            <a:r>
              <a:rPr>
                <a:solidFill>
                  <a:schemeClr val="accent5"/>
                </a:solidFill>
              </a:rPr>
              <a:t>Some Samples - Tacos = Awesome</a:t>
            </a:r>
          </a:p>
        </p:txBody>
      </p:sp>
      <p:pic>
        <p:nvPicPr>
          <p:cNvPr id="144" name="Screen Shot 2019-10-03 at 9.17.23 AM.png" descr="Screen Shot 2019-10-03 at 9.17.23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463582" y="8049328"/>
            <a:ext cx="7456837" cy="4655062"/>
          </a:xfrm>
          <a:prstGeom prst="rect">
            <a:avLst/>
          </a:prstGeom>
          <a:ln w="12700">
            <a:miter lim="400000"/>
          </a:ln>
        </p:spPr>
      </p:pic>
      <p:pic>
        <p:nvPicPr>
          <p:cNvPr id="145" name="Screen Shot 2019-10-03 at 9.17.41 AM.png" descr="Screen Shot 2019-10-03 at 9.17.41 A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389322" y="8098599"/>
            <a:ext cx="7298980" cy="4556519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48" name="Tacos"/>
          <p:cNvGrpSpPr/>
          <p:nvPr/>
        </p:nvGrpSpPr>
        <p:grpSpPr>
          <a:xfrm>
            <a:off x="18591959" y="4366223"/>
            <a:ext cx="2893706" cy="867585"/>
            <a:chOff x="0" y="0"/>
            <a:chExt cx="2893704" cy="867584"/>
          </a:xfrm>
        </p:grpSpPr>
        <p:sp>
          <p:nvSpPr>
            <p:cNvPr id="147" name="Tacos"/>
            <p:cNvSpPr txBox="1"/>
            <p:nvPr/>
          </p:nvSpPr>
          <p:spPr>
            <a:xfrm>
              <a:off x="71842" y="71842"/>
              <a:ext cx="2750021" cy="723901"/>
            </a:xfrm>
            <a:prstGeom prst="rect">
              <a:avLst/>
            </a:prstGeom>
            <a:blipFill rotWithShape="1">
              <a:blip r:embed="rId4"/>
              <a:srcRect l="0" t="0" r="0" b="0"/>
              <a:tile tx="0" ty="0" sx="100000" sy="100000" flip="none" algn="tl"/>
            </a:blipFill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algn="ctr">
                <a:spcBef>
                  <a:spcPts val="0"/>
                </a:spcBef>
                <a:defRPr i="0" spc="0" sz="3500">
                  <a:solidFill>
                    <a:srgbClr val="FFFFFF"/>
                  </a:solidFill>
                  <a:latin typeface="DIN Alternate"/>
                  <a:ea typeface="DIN Alternate"/>
                  <a:cs typeface="DIN Alternate"/>
                  <a:sym typeface="DIN Alternate"/>
                </a:defRPr>
              </a:lvl1pPr>
            </a:lstStyle>
            <a:p>
              <a:pPr/>
              <a:r>
                <a:t>Tacos</a:t>
              </a:r>
            </a:p>
          </p:txBody>
        </p:sp>
        <p:pic>
          <p:nvPicPr>
            <p:cNvPr id="146" name="Tacos Tacos" descr="Tacos Tacos"/>
            <p:cNvPicPr>
              <a:picLocks noChangeAspect="0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0" y="0"/>
              <a:ext cx="2893705" cy="867585"/>
            </a:xfrm>
            <a:prstGeom prst="rect">
              <a:avLst/>
            </a:prstGeom>
            <a:effectLst/>
          </p:spPr>
        </p:pic>
      </p:grpSp>
      <p:sp>
        <p:nvSpPr>
          <p:cNvPr id="149" name="3 Michelin Star Restaurants"/>
          <p:cNvSpPr txBox="1"/>
          <p:nvPr/>
        </p:nvSpPr>
        <p:spPr>
          <a:xfrm>
            <a:off x="1769710" y="10170248"/>
            <a:ext cx="5901225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3 Michelin Star Restaurants</a:t>
            </a:r>
          </a:p>
        </p:txBody>
      </p:sp>
      <p:pic>
        <p:nvPicPr>
          <p:cNvPr id="150" name="Screen Shot 2019-10-03 at 5.15.24 PM.png" descr="Screen Shot 2019-10-03 at 5.15.24 PM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8542510" y="2673266"/>
            <a:ext cx="7298980" cy="4734796"/>
          </a:xfrm>
          <a:prstGeom prst="rect">
            <a:avLst/>
          </a:prstGeom>
          <a:ln w="12700">
            <a:miter lim="400000"/>
          </a:ln>
        </p:spPr>
      </p:pic>
      <p:pic>
        <p:nvPicPr>
          <p:cNvPr id="151" name="Screen Shot 2019-10-03 at 5.15.36 PM.png" descr="Screen Shot 2019-10-03 at 5.15.36 PM.pn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1031700" y="2647880"/>
            <a:ext cx="7298979" cy="473479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Line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54" name="Reviews were Also Flawed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>
                <a:solidFill>
                  <a:schemeClr val="accent5"/>
                </a:solidFill>
              </a:defRPr>
            </a:lvl1pPr>
          </a:lstStyle>
          <a:p>
            <a:pPr>
              <a:defRPr>
                <a:solidFill>
                  <a:srgbClr val="747676"/>
                </a:solidFill>
              </a:defRPr>
            </a:pPr>
            <a:r>
              <a:rPr>
                <a:solidFill>
                  <a:schemeClr val="accent5"/>
                </a:solidFill>
              </a:rPr>
              <a:t>Reviews were Also Flawed</a:t>
            </a:r>
          </a:p>
        </p:txBody>
      </p:sp>
      <p:pic>
        <p:nvPicPr>
          <p:cNvPr id="155" name="Screen Shot 2019-10-04 at 8.52.26 AM.png" descr="Screen Shot 2019-10-04 at 8.52.26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520309" y="8097020"/>
            <a:ext cx="12303213" cy="4198716"/>
          </a:xfrm>
          <a:prstGeom prst="rect">
            <a:avLst/>
          </a:prstGeom>
          <a:ln w="12700">
            <a:miter lim="400000"/>
          </a:ln>
        </p:spPr>
      </p:pic>
      <p:pic>
        <p:nvPicPr>
          <p:cNvPr id="156" name="Screen Shot 2019-10-03 at 4.19.12 PM.png" descr="Screen Shot 2019-10-03 at 4.19.12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19621" y="2384830"/>
            <a:ext cx="10559745" cy="4426142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Too Much Sentiment"/>
          <p:cNvSpPr txBox="1"/>
          <p:nvPr/>
        </p:nvSpPr>
        <p:spPr>
          <a:xfrm>
            <a:off x="15090392" y="3940540"/>
            <a:ext cx="5163047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i="0" spc="0">
                <a:solidFill>
                  <a:srgbClr val="AA4831"/>
                </a:solidFill>
              </a:defRPr>
            </a:lvl1pPr>
          </a:lstStyle>
          <a:p>
            <a:pPr/>
            <a:r>
              <a:t>Too Much Sentiment</a:t>
            </a:r>
          </a:p>
        </p:txBody>
      </p:sp>
      <p:sp>
        <p:nvSpPr>
          <p:cNvPr id="158" name="Not Really Sure What to Do With This"/>
          <p:cNvSpPr txBox="1"/>
          <p:nvPr/>
        </p:nvSpPr>
        <p:spPr>
          <a:xfrm>
            <a:off x="1121042" y="9553225"/>
            <a:ext cx="9544547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i="0" spc="0">
                <a:solidFill>
                  <a:srgbClr val="AA4831"/>
                </a:solidFill>
              </a:defRPr>
            </a:lvl1pPr>
          </a:lstStyle>
          <a:p>
            <a:pPr/>
            <a:r>
              <a:t>Not Really Sure What to Do With This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Image" descr="Image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515" t="9488" r="515" b="39271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161" name="That Restaurant:  Yeah or Nah?"/>
          <p:cNvSpPr txBox="1"/>
          <p:nvPr/>
        </p:nvSpPr>
        <p:spPr>
          <a:xfrm>
            <a:off x="2859741" y="4764783"/>
            <a:ext cx="19084780" cy="44404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i="0" spc="0" sz="17100">
                <a:ln w="38100" cap="flat">
                  <a:solidFill>
                    <a:srgbClr val="FFFFFF"/>
                  </a:solidFill>
                  <a:prstDash val="solid"/>
                  <a:miter lim="400000"/>
                </a:ln>
                <a:latin typeface="+mn-lt"/>
                <a:ea typeface="+mn-ea"/>
                <a:cs typeface="+mn-cs"/>
                <a:sym typeface="DIN Condensed"/>
              </a:defRPr>
            </a:pPr>
            <a:r>
              <a:t>That </a:t>
            </a:r>
            <a:r>
              <a:t>Restaurant:  Yeah or Nah?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Line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64" name="Our Data"/>
          <p:cNvSpPr txBox="1"/>
          <p:nvPr>
            <p:ph type="title"/>
          </p:nvPr>
        </p:nvSpPr>
        <p:spPr>
          <a:xfrm>
            <a:off x="1016000" y="889004"/>
            <a:ext cx="22352000" cy="1016001"/>
          </a:xfrm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>
                <a:solidFill>
                  <a:schemeClr val="accent5"/>
                </a:solidFill>
                <a:effectLst>
                  <a:outerShdw sx="100000" sy="100000" kx="0" ky="0" algn="b" rotWithShape="0" blurRad="12192" dist="12192" dir="16140000">
                    <a:srgbClr val="000000"/>
                  </a:outerShdw>
                </a:effectLst>
              </a:defRPr>
            </a:lvl1pPr>
          </a:lstStyle>
          <a:p>
            <a:pPr>
              <a:defRPr>
                <a:solidFill>
                  <a:srgbClr val="747676"/>
                </a:solidFill>
              </a:defRPr>
            </a:pPr>
            <a:r>
              <a:rPr>
                <a:solidFill>
                  <a:schemeClr val="accent5"/>
                </a:solidFill>
              </a:rPr>
              <a:t>Our Data</a:t>
            </a:r>
          </a:p>
        </p:txBody>
      </p:sp>
      <p:sp>
        <p:nvSpPr>
          <p:cNvPr id="165" name="Scraped for Days from Yelp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Scraped for Days from Yelp</a:t>
            </a:r>
          </a:p>
          <a:p>
            <a:pPr lvl="1"/>
            <a:r>
              <a:t>API:  2000 Calls for Restaurants in the NYC Area</a:t>
            </a:r>
          </a:p>
          <a:p>
            <a:pPr lvl="1"/>
            <a:r>
              <a:t>WebScraping: 20 reviews for each restaurant in the API.</a:t>
            </a:r>
          </a:p>
          <a:p>
            <a:pPr lvl="1"/>
          </a:p>
          <a:p>
            <a:pPr/>
            <a:r>
              <a:t>Post Cleaning:</a:t>
            </a:r>
          </a:p>
          <a:p>
            <a:pPr lvl="1"/>
            <a:r>
              <a:t>1625 Restaurants</a:t>
            </a:r>
          </a:p>
          <a:p>
            <a:pPr lvl="1"/>
            <a:r>
              <a:t>32,500 Reviews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Line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68" name="WhAT did we get from the data"/>
          <p:cNvSpPr txBox="1"/>
          <p:nvPr>
            <p:ph type="title"/>
          </p:nvPr>
        </p:nvSpPr>
        <p:spPr>
          <a:xfrm>
            <a:off x="1016000" y="889004"/>
            <a:ext cx="22352000" cy="1016001"/>
          </a:xfrm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>
                <a:solidFill>
                  <a:schemeClr val="accent5"/>
                </a:solidFill>
                <a:effectLst>
                  <a:outerShdw sx="100000" sy="100000" kx="0" ky="0" algn="b" rotWithShape="0" blurRad="12192" dist="12192" dir="16140000">
                    <a:srgbClr val="000000"/>
                  </a:outerShdw>
                </a:effectLst>
              </a:defRPr>
            </a:lvl1pPr>
          </a:lstStyle>
          <a:p>
            <a:pPr>
              <a:defRPr>
                <a:solidFill>
                  <a:srgbClr val="747676"/>
                </a:solidFill>
              </a:defRPr>
            </a:pPr>
            <a:r>
              <a:rPr>
                <a:solidFill>
                  <a:schemeClr val="accent5"/>
                </a:solidFill>
              </a:rPr>
              <a:t>WhAT did we get from the data</a:t>
            </a:r>
          </a:p>
        </p:txBody>
      </p:sp>
      <p:pic>
        <p:nvPicPr>
          <p:cNvPr id="169" name="Screen Shot 2019-10-03 at 6.15.38 PM.png" descr="Screen Shot 2019-10-03 at 6.15.38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52037" y="2357609"/>
            <a:ext cx="10557699" cy="7452493"/>
          </a:xfrm>
          <a:prstGeom prst="rect">
            <a:avLst/>
          </a:prstGeom>
          <a:ln w="12700">
            <a:miter lim="400000"/>
          </a:ln>
        </p:spPr>
      </p:pic>
      <p:pic>
        <p:nvPicPr>
          <p:cNvPr id="170" name="Screen Shot 2019-10-03 at 6.16.00 PM.png" descr="Screen Shot 2019-10-03 at 6.16.00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034415" y="2184400"/>
            <a:ext cx="10557698" cy="7452493"/>
          </a:xfrm>
          <a:prstGeom prst="rect">
            <a:avLst/>
          </a:prstGeom>
          <a:ln w="12700">
            <a:miter lim="400000"/>
          </a:ln>
        </p:spPr>
      </p:pic>
      <p:sp>
        <p:nvSpPr>
          <p:cNvPr id="171" name="Arrow"/>
          <p:cNvSpPr/>
          <p:nvPr/>
        </p:nvSpPr>
        <p:spPr>
          <a:xfrm>
            <a:off x="11313242" y="5302835"/>
            <a:ext cx="1743619" cy="1689041"/>
          </a:xfrm>
          <a:prstGeom prst="rightArrow">
            <a:avLst>
              <a:gd name="adj1" fmla="val 32000"/>
              <a:gd name="adj2" fmla="val 59024"/>
            </a:avLst>
          </a:prstGeom>
          <a:solidFill>
            <a:srgbClr val="F43925">
              <a:alpha val="97116"/>
            </a:srgbClr>
          </a:solidFill>
          <a:ln w="50800">
            <a:solidFill>
              <a:srgbClr val="FFFFFF"/>
            </a:solidFill>
            <a:custDash>
              <a:ds d="200000" sp="200000"/>
            </a:custDash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i="0" spc="0" sz="35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</a:p>
        </p:txBody>
      </p:sp>
      <p:sp>
        <p:nvSpPr>
          <p:cNvPr id="172" name="The 4-star rating dominates the majority of our restaurants.…"/>
          <p:cNvSpPr txBox="1"/>
          <p:nvPr/>
        </p:nvSpPr>
        <p:spPr>
          <a:xfrm>
            <a:off x="1741696" y="9911915"/>
            <a:ext cx="21416484" cy="3517901"/>
          </a:xfrm>
          <a:prstGeom prst="rect">
            <a:avLst/>
          </a:prstGeom>
          <a:ln w="25400">
            <a:solidFill>
              <a:srgbClr val="747676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635000" indent="-635000">
              <a:spcBef>
                <a:spcPts val="2500"/>
              </a:spcBef>
              <a:buSzPct val="75000"/>
              <a:buFont typeface="Zapf Dingbats"/>
              <a:buChar char="➤"/>
              <a:defRPr i="0" spc="0" sz="3500"/>
            </a:pPr>
            <a:r>
              <a:t>The 4-star rating dominates the majority of our restaurants. </a:t>
            </a:r>
          </a:p>
          <a:p>
            <a:pPr marL="635000" indent="-635000">
              <a:spcBef>
                <a:spcPts val="2500"/>
              </a:spcBef>
              <a:buSzPct val="75000"/>
              <a:buFont typeface="Zapf Dingbats"/>
              <a:buChar char="➤"/>
              <a:defRPr i="0" spc="0" sz="3500"/>
            </a:pPr>
            <a:r>
              <a:t>This leaves with a class imbalance that we resolved by transforming rating into a binary variables</a:t>
            </a:r>
          </a:p>
          <a:p>
            <a:pPr marL="635000" indent="-635000">
              <a:spcBef>
                <a:spcPts val="2500"/>
              </a:spcBef>
              <a:buSzPct val="75000"/>
              <a:buFont typeface="Zapf Dingbats"/>
              <a:buChar char="➤"/>
              <a:defRPr i="0" spc="0" sz="3500"/>
            </a:pPr>
            <a:r>
              <a:t>All restaurants with review 4.5+ are classified 1: Good review (35%)</a:t>
            </a:r>
          </a:p>
          <a:p>
            <a:pPr marL="635000" indent="-635000">
              <a:spcBef>
                <a:spcPts val="2500"/>
              </a:spcBef>
              <a:buSzPct val="75000"/>
              <a:buFont typeface="Zapf Dingbats"/>
              <a:buChar char="➤"/>
              <a:defRPr i="0" spc="0" sz="3500"/>
            </a:pPr>
            <a:r>
              <a:t>The rest under 0: Bad review (65%)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Line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75" name="Drop Null values for ratings…"/>
          <p:cNvSpPr txBox="1"/>
          <p:nvPr/>
        </p:nvSpPr>
        <p:spPr>
          <a:xfrm>
            <a:off x="11229709" y="2863850"/>
            <a:ext cx="10859371" cy="7988301"/>
          </a:xfrm>
          <a:prstGeom prst="rect">
            <a:avLst/>
          </a:prstGeom>
          <a:ln w="25400">
            <a:solidFill>
              <a:srgbClr val="747676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635000" indent="-635000">
              <a:spcBef>
                <a:spcPts val="2500"/>
              </a:spcBef>
              <a:buSzPct val="75000"/>
              <a:buFont typeface="Zapf Dingbats"/>
              <a:buChar char="➤"/>
              <a:defRPr i="0" spc="150" sz="5000"/>
            </a:pPr>
            <a:r>
              <a:t>Drop Null values for ratings</a:t>
            </a:r>
          </a:p>
          <a:p>
            <a:pPr marL="635000" indent="-635000">
              <a:spcBef>
                <a:spcPts val="2500"/>
              </a:spcBef>
              <a:buSzPct val="75000"/>
              <a:buFont typeface="Zapf Dingbats"/>
              <a:buChar char="➤"/>
              <a:defRPr i="0" spc="150" sz="5000"/>
            </a:pPr>
            <a:r>
              <a:t>Remove restaurant with fewer reviews</a:t>
            </a:r>
          </a:p>
          <a:p>
            <a:pPr marL="635000" indent="-635000">
              <a:spcBef>
                <a:spcPts val="2500"/>
              </a:spcBef>
              <a:buSzPct val="75000"/>
              <a:buFont typeface="Zapf Dingbats"/>
              <a:buChar char="➤"/>
              <a:defRPr i="0" spc="150" sz="5000"/>
            </a:pPr>
            <a:r>
              <a:t>Transforming restaurant price for incorporation in models</a:t>
            </a:r>
          </a:p>
          <a:p>
            <a:pPr marL="635000" indent="-635000">
              <a:spcBef>
                <a:spcPts val="2500"/>
              </a:spcBef>
              <a:buSzPct val="75000"/>
              <a:buFont typeface="Zapf Dingbats"/>
              <a:buChar char="➤"/>
              <a:defRPr i="0" spc="150" sz="5000"/>
            </a:pPr>
            <a:r>
              <a:t>Getting sentiment scores from reviews - 97,500 individual scores</a:t>
            </a:r>
          </a:p>
        </p:txBody>
      </p:sp>
      <p:sp>
        <p:nvSpPr>
          <p:cNvPr id="176" name="What did we do to our data"/>
          <p:cNvSpPr txBox="1"/>
          <p:nvPr>
            <p:ph type="title"/>
          </p:nvPr>
        </p:nvSpPr>
        <p:spPr>
          <a:xfrm>
            <a:off x="1016000" y="889004"/>
            <a:ext cx="22352000" cy="1016001"/>
          </a:xfrm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>
                <a:solidFill>
                  <a:schemeClr val="accent5"/>
                </a:solidFill>
                <a:effectLst>
                  <a:outerShdw sx="100000" sy="100000" kx="0" ky="0" algn="b" rotWithShape="0" blurRad="12192" dist="12192" dir="16140000">
                    <a:srgbClr val="000000"/>
                  </a:outerShdw>
                </a:effectLst>
              </a:defRPr>
            </a:lvl1pPr>
          </a:lstStyle>
          <a:p>
            <a:pPr>
              <a:defRPr>
                <a:solidFill>
                  <a:srgbClr val="747676"/>
                </a:solidFill>
              </a:defRPr>
            </a:pPr>
            <a:r>
              <a:rPr>
                <a:solidFill>
                  <a:schemeClr val="accent5"/>
                </a:solidFill>
              </a:rPr>
              <a:t>What did we do to our data</a:t>
            </a:r>
          </a:p>
        </p:txBody>
      </p:sp>
      <p:pic>
        <p:nvPicPr>
          <p:cNvPr id="17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04301" y="4128213"/>
            <a:ext cx="8386100" cy="5459574"/>
          </a:xfrm>
          <a:prstGeom prst="rect">
            <a:avLst/>
          </a:prstGeom>
          <a:ln w="12700">
            <a:miter lim="400000"/>
          </a:ln>
        </p:spPr>
      </p:pic>
      <p:sp>
        <p:nvSpPr>
          <p:cNvPr id="178" name="We did not remove any punctuation, any emojis, lowercase any words, or tokenize words.…"/>
          <p:cNvSpPr txBox="1"/>
          <p:nvPr/>
        </p:nvSpPr>
        <p:spPr>
          <a:xfrm>
            <a:off x="391065" y="10436607"/>
            <a:ext cx="9412572" cy="1358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defTabSz="457200">
              <a:lnSpc>
                <a:spcPts val="4600"/>
              </a:lnSpc>
              <a:spcBef>
                <a:spcPts val="0"/>
              </a:spcBef>
              <a:defRPr spc="0" sz="2400">
                <a:solidFill>
                  <a:srgbClr val="24292E"/>
                </a:solidFill>
              </a:defRPr>
            </a:pPr>
            <a:r>
              <a:t>We did not remove any punctuation, any emojis, lowercase any words, or tokenize words.</a:t>
            </a:r>
          </a:p>
          <a:p>
            <a:pPr defTabSz="457200">
              <a:lnSpc>
                <a:spcPts val="4600"/>
              </a:lnSpc>
              <a:spcBef>
                <a:spcPts val="0"/>
              </a:spcBef>
              <a:defRPr spc="0" sz="2400">
                <a:solidFill>
                  <a:srgbClr val="24292E"/>
                </a:solidFill>
              </a:defRPr>
            </a:pPr>
            <a:r>
              <a:t>They would adversely affect the sentiment scores given by VADER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New_Template9">
  <a:themeElements>
    <a:clrScheme name="New_Template9">
      <a:dk1>
        <a:srgbClr val="5C5C5C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5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DIN Alternate"/>
            <a:ea typeface="DIN Alternate"/>
            <a:cs typeface="DIN Alternate"/>
            <a:sym typeface="DIN Alternat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2000"/>
          </a:spcBef>
          <a:spcAft>
            <a:spcPts val="0"/>
          </a:spcAft>
          <a:buClrTx/>
          <a:buSzTx/>
          <a:buFontTx/>
          <a:buNone/>
          <a:tabLst/>
          <a:defRPr b="0" baseline="0" cap="none" i="1" spc="39" strike="noStrike" sz="4000" u="none" kumimoji="0" normalizeH="0">
            <a:ln>
              <a:noFill/>
            </a:ln>
            <a:solidFill>
              <a:srgbClr val="5C5C5C"/>
            </a:solidFill>
            <a:effectLst/>
            <a:uFillTx/>
            <a:latin typeface="Iowan Old Style"/>
            <a:ea typeface="Iowan Old Style"/>
            <a:cs typeface="Iowan Old Style"/>
            <a:sym typeface="Iowan Old Sty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9">
  <a:themeElements>
    <a:clrScheme name="New_Template9">
      <a:dk1>
        <a:srgbClr val="000000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5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DIN Alternate"/>
            <a:ea typeface="DIN Alternate"/>
            <a:cs typeface="DIN Alternate"/>
            <a:sym typeface="DIN Alternat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2000"/>
          </a:spcBef>
          <a:spcAft>
            <a:spcPts val="0"/>
          </a:spcAft>
          <a:buClrTx/>
          <a:buSzTx/>
          <a:buFontTx/>
          <a:buNone/>
          <a:tabLst/>
          <a:defRPr b="0" baseline="0" cap="none" i="1" spc="39" strike="noStrike" sz="4000" u="none" kumimoji="0" normalizeH="0">
            <a:ln>
              <a:noFill/>
            </a:ln>
            <a:solidFill>
              <a:srgbClr val="5C5C5C"/>
            </a:solidFill>
            <a:effectLst/>
            <a:uFillTx/>
            <a:latin typeface="Iowan Old Style"/>
            <a:ea typeface="Iowan Old Style"/>
            <a:cs typeface="Iowan Old Style"/>
            <a:sym typeface="Iowan Old Sty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